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0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1" r:id="rId11"/>
    <p:sldId id="268" r:id="rId12"/>
    <p:sldId id="269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97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1" r:id="rId33"/>
    <p:sldId id="290" r:id="rId34"/>
    <p:sldId id="292" r:id="rId35"/>
    <p:sldId id="294" r:id="rId36"/>
    <p:sldId id="295" r:id="rId37"/>
    <p:sldId id="296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2EC790-980A-4482-A911-C47B4FD6C6AC}">
          <p14:sldIdLst>
            <p14:sldId id="257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  <p14:section name="Untitled Section" id="{E846F191-A0AA-4494-B987-F7F6EF0833B7}">
          <p14:sldIdLst>
            <p14:sldId id="271"/>
            <p14:sldId id="268"/>
            <p14:sldId id="269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97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1"/>
            <p14:sldId id="290"/>
            <p14:sldId id="292"/>
            <p14:sldId id="294"/>
            <p14:sldId id="295"/>
            <p14:sldId id="296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2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0EC78-38D2-4ABE-98DC-4C140C846AD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EF0AB-7300-4F64-BCD3-F68224B49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96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к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F400C-A312-4106-B98E-E481A2668C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476470-2640-4903-AE6A-D95145FAF283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F5EB07-C251-4073-906E-45EB023AD6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27518"/>
            <a:ext cx="7772400" cy="561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133600"/>
            <a:ext cx="7820372" cy="1614132"/>
          </a:xfrm>
        </p:spPr>
        <p:txBody>
          <a:bodyPr>
            <a:noAutofit/>
          </a:bodyPr>
          <a:lstStyle/>
          <a:p>
            <a:pPr algn="ctr"/>
            <a:r>
              <a:rPr lang="sr-Cyrl-RS" sz="2400" dirty="0">
                <a:latin typeface="+mj-lt"/>
              </a:rPr>
              <a:t>Букална и сублингвална примена лекова. Фактори који утичу на ослобађање и апсорпцију дозираних облика за букалну и сублингвалну </a:t>
            </a:r>
            <a:r>
              <a:rPr lang="sr-Cyrl-RS" sz="2400" dirty="0" smtClean="0">
                <a:latin typeface="+mj-lt"/>
              </a:rPr>
              <a:t>примену</a:t>
            </a:r>
            <a:endParaRPr lang="en-US" sz="2400" dirty="0">
              <a:latin typeface="+mj-lt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298343" y="4941168"/>
            <a:ext cx="849694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endParaRPr lang="fi-FI" sz="2000" dirty="0">
              <a:latin typeface="Arial" pitchFamily="34" charset="0"/>
              <a:cs typeface="Arial" pitchFamily="34" charset="0"/>
            </a:endParaRPr>
          </a:p>
          <a:p>
            <a:r>
              <a:rPr lang="fi-FI" sz="2000" dirty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23528" y="6156022"/>
            <a:ext cx="8496944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smtClean="0">
                <a:latin typeface="Cambria" pitchFamily="18" charset="0"/>
              </a:rPr>
              <a:t>22</a:t>
            </a:r>
            <a:r>
              <a:rPr lang="sr-Cyrl-RS" i="1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656" y="400075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91680" y="5792898"/>
            <a:ext cx="5976938" cy="369887"/>
          </a:xfrm>
          <a:prstGeom prst="rect">
            <a:avLst/>
          </a:prstGeom>
        </p:spPr>
        <p:txBody>
          <a:bodyPr lIns="91431" tIns="45715" rIns="91431" bIns="45715"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323528" y="4355812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z-Cyrl-AZ" b="1" dirty="0">
                <a:latin typeface="Cambria" pitchFamily="18" charset="0"/>
                <a:cs typeface="Arial" pitchFamily="34" charset="0"/>
              </a:rPr>
              <a:t>Биофармација</a:t>
            </a:r>
            <a:r>
              <a:rPr lang="fi-FI" b="1" dirty="0">
                <a:latin typeface="Cambria" pitchFamily="18" charset="0"/>
                <a:cs typeface="Arial" pitchFamily="34" charset="0"/>
              </a:rPr>
              <a:t>- </a:t>
            </a:r>
            <a:r>
              <a:rPr lang="sr-Cyrl-RS" b="1" dirty="0">
                <a:latin typeface="Cambria" pitchFamily="18" charset="0"/>
              </a:rPr>
              <a:t>Предавање </a:t>
            </a:r>
            <a:r>
              <a:rPr lang="en-US" b="1" dirty="0">
                <a:latin typeface="Cambria" pitchFamily="18" charset="0"/>
              </a:rPr>
              <a:t>5</a:t>
            </a:r>
            <a:endParaRPr lang="en-US" b="1" dirty="0"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2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</a:rPr>
              <a:t>Ф</a:t>
            </a:r>
            <a:r>
              <a:rPr lang="en-US" dirty="0" err="1">
                <a:solidFill>
                  <a:srgbClr val="FF0000"/>
                </a:solidFill>
              </a:rPr>
              <a:t>актори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који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утичу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апсорпцију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лека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након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букалне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сублингвалне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примен</a:t>
            </a:r>
            <a:r>
              <a:rPr lang="sr-Cyrl-RS" dirty="0">
                <a:solidFill>
                  <a:srgbClr val="FF0000"/>
                </a:solidFill>
              </a:rPr>
              <a:t>е:</a:t>
            </a:r>
          </a:p>
          <a:p>
            <a:pPr marL="0" indent="0">
              <a:buNone/>
            </a:pPr>
            <a:endParaRPr lang="sr-Cyrl-RS" b="1" dirty="0"/>
          </a:p>
          <a:p>
            <a:endParaRPr lang="sr-Cyrl-RS" b="1" dirty="0"/>
          </a:p>
          <a:p>
            <a:r>
              <a:rPr lang="en-US" b="1" dirty="0" err="1"/>
              <a:t>Физичко-хемијски</a:t>
            </a:r>
            <a:r>
              <a:rPr lang="en-US" b="1" dirty="0"/>
              <a:t> </a:t>
            </a:r>
            <a:r>
              <a:rPr lang="en-US" b="1" dirty="0" err="1"/>
              <a:t>фактори</a:t>
            </a:r>
            <a:endParaRPr lang="sr-Cyrl-RS" b="1" dirty="0"/>
          </a:p>
          <a:p>
            <a:endParaRPr lang="sr-Cyrl-RS" b="1" dirty="0"/>
          </a:p>
          <a:p>
            <a:r>
              <a:rPr lang="en-US" b="1" dirty="0" err="1"/>
              <a:t>Физиолошки</a:t>
            </a:r>
            <a:r>
              <a:rPr lang="en-US" b="1" dirty="0"/>
              <a:t> </a:t>
            </a:r>
            <a:r>
              <a:rPr lang="en-US" b="1" dirty="0" err="1"/>
              <a:t>фактори</a:t>
            </a:r>
            <a:endParaRPr lang="sr-Cyrl-RS" b="1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11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29"/>
    </mc:Choice>
    <mc:Fallback xmlns="">
      <p:transition spd="slow" advTm="1432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solidFill>
                  <a:srgbClr val="FFC000"/>
                </a:solidFill>
              </a:rPr>
              <a:t/>
            </a:r>
            <a:br>
              <a:rPr lang="sr-Cyrl-RS" b="1" dirty="0">
                <a:solidFill>
                  <a:srgbClr val="FFC000"/>
                </a:solidFill>
              </a:rPr>
            </a:br>
            <a:r>
              <a:rPr lang="sr-Cyrl-RS" b="1" dirty="0">
                <a:solidFill>
                  <a:srgbClr val="FFC000"/>
                </a:solidFill>
              </a:rPr>
              <a:t/>
            </a:r>
            <a:br>
              <a:rPr lang="sr-Cyrl-RS" b="1" dirty="0">
                <a:solidFill>
                  <a:srgbClr val="FFC000"/>
                </a:solidFill>
              </a:rPr>
            </a:br>
            <a:r>
              <a:rPr lang="sr-Cyrl-RS" b="1" dirty="0">
                <a:solidFill>
                  <a:srgbClr val="FFC000"/>
                </a:solidFill>
              </a:rPr>
              <a:t/>
            </a:r>
            <a:br>
              <a:rPr lang="sr-Cyrl-RS" b="1" dirty="0">
                <a:solidFill>
                  <a:srgbClr val="FFC000"/>
                </a:solidFill>
              </a:rPr>
            </a:br>
            <a:r>
              <a:rPr lang="sr-Cyrl-RS" b="1" dirty="0">
                <a:solidFill>
                  <a:srgbClr val="FFC000"/>
                </a:solidFill>
              </a:rPr>
              <a:t/>
            </a:r>
            <a:br>
              <a:rPr lang="sr-Cyrl-RS" b="1" dirty="0">
                <a:solidFill>
                  <a:srgbClr val="FFC000"/>
                </a:solidFill>
              </a:rPr>
            </a:br>
            <a:r>
              <a:rPr lang="en-US" b="1" dirty="0" err="1">
                <a:solidFill>
                  <a:srgbClr val="FFC000"/>
                </a:solidFill>
              </a:rPr>
              <a:t>Физичко-хемијски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фактори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sr-Cyrl-RS" dirty="0"/>
          </a:p>
          <a:p>
            <a:pPr algn="just"/>
            <a:r>
              <a:rPr lang="en-US" dirty="0" err="1"/>
              <a:t>Молекулска</a:t>
            </a:r>
            <a:r>
              <a:rPr lang="en-US" dirty="0"/>
              <a:t> </a:t>
            </a:r>
            <a:r>
              <a:rPr lang="en-US" dirty="0" err="1"/>
              <a:t>маса</a:t>
            </a:r>
            <a:endParaRPr lang="sr-Cyrl-RS" dirty="0"/>
          </a:p>
          <a:p>
            <a:pPr algn="just"/>
            <a:r>
              <a:rPr lang="sr-Cyrl-RS" dirty="0"/>
              <a:t>Р</a:t>
            </a:r>
            <a:r>
              <a:rPr lang="en-US" dirty="0" err="1"/>
              <a:t>астворљивост</a:t>
            </a:r>
            <a:endParaRPr lang="sr-Cyrl-RS" dirty="0"/>
          </a:p>
          <a:p>
            <a:pPr algn="just"/>
            <a:r>
              <a:rPr lang="sr-Cyrl-RS" dirty="0"/>
              <a:t>П</a:t>
            </a:r>
            <a:r>
              <a:rPr lang="en-US" dirty="0" err="1"/>
              <a:t>артиц</a:t>
            </a:r>
            <a:r>
              <a:rPr lang="sr-Cyrl-RS" dirty="0"/>
              <a:t>и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коефицијент</a:t>
            </a:r>
            <a:endParaRPr lang="sr-Cyrl-RS" dirty="0"/>
          </a:p>
          <a:p>
            <a:pPr algn="just"/>
            <a:r>
              <a:rPr lang="sr-Cyrl-RS" dirty="0" err="1"/>
              <a:t>К</a:t>
            </a:r>
            <a:r>
              <a:rPr lang="en-US" dirty="0" err="1"/>
              <a:t>онстанта</a:t>
            </a:r>
            <a:r>
              <a:rPr lang="en-US" dirty="0"/>
              <a:t> </a:t>
            </a:r>
            <a:r>
              <a:rPr lang="en-US" dirty="0" err="1"/>
              <a:t>дисоцијација</a:t>
            </a:r>
            <a:endParaRPr lang="sr-Cyrl-RS" dirty="0"/>
          </a:p>
          <a:p>
            <a:pPr algn="just"/>
            <a:r>
              <a:rPr lang="sr-Cyrl-RS" dirty="0" err="1"/>
              <a:t>К</a:t>
            </a:r>
            <a:r>
              <a:rPr lang="en-US" dirty="0" err="1"/>
              <a:t>ристални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аморфни</a:t>
            </a:r>
            <a:r>
              <a:rPr lang="en-US" dirty="0"/>
              <a:t> </a:t>
            </a:r>
            <a:r>
              <a:rPr lang="en-US" dirty="0" err="1"/>
              <a:t>облик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15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86"/>
    </mc:Choice>
    <mc:Fallback xmlns="">
      <p:transition spd="slow" advTm="4008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Физиолошки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фактори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П</a:t>
            </a:r>
            <a:r>
              <a:rPr lang="en-US" dirty="0" err="1"/>
              <a:t>ермеабилност</a:t>
            </a:r>
            <a:endParaRPr lang="sr-Cyrl-RS" dirty="0"/>
          </a:p>
          <a:p>
            <a:r>
              <a:rPr lang="sr-Cyrl-RS" dirty="0" err="1"/>
              <a:t>Д</a:t>
            </a:r>
            <a:r>
              <a:rPr lang="en-US" dirty="0" err="1"/>
              <a:t>ебљина</a:t>
            </a:r>
            <a:r>
              <a:rPr lang="en-US" dirty="0"/>
              <a:t> </a:t>
            </a:r>
            <a:r>
              <a:rPr lang="en-US" dirty="0" err="1"/>
              <a:t>епитела</a:t>
            </a:r>
            <a:endParaRPr lang="sr-Cyrl-RS" dirty="0"/>
          </a:p>
          <a:p>
            <a:r>
              <a:rPr lang="sr-Cyrl-RS" dirty="0" err="1"/>
              <a:t>П</a:t>
            </a:r>
            <a:r>
              <a:rPr lang="en-US" dirty="0" err="1"/>
              <a:t>рокрвљеност</a:t>
            </a:r>
            <a:r>
              <a:rPr lang="en-US" dirty="0"/>
              <a:t> </a:t>
            </a:r>
            <a:endParaRPr lang="sr-Cyrl-RS" dirty="0"/>
          </a:p>
          <a:p>
            <a:r>
              <a:rPr lang="sr-Cyrl-RS" dirty="0"/>
              <a:t>М</a:t>
            </a:r>
            <a:r>
              <a:rPr lang="en-US" dirty="0" err="1"/>
              <a:t>етаболичка</a:t>
            </a:r>
            <a:r>
              <a:rPr lang="en-US" dirty="0"/>
              <a:t> </a:t>
            </a:r>
            <a:r>
              <a:rPr lang="en-US" dirty="0" err="1"/>
              <a:t>активност</a:t>
            </a:r>
            <a:endParaRPr lang="sr-Cyrl-RS" dirty="0"/>
          </a:p>
          <a:p>
            <a:r>
              <a:rPr lang="sr-Cyrl-RS" dirty="0" err="1"/>
              <a:t>П</a:t>
            </a:r>
            <a:r>
              <a:rPr lang="en-US" dirty="0" err="1"/>
              <a:t>роток</a:t>
            </a:r>
            <a:r>
              <a:rPr lang="en-US" dirty="0"/>
              <a:t> </a:t>
            </a:r>
            <a:r>
              <a:rPr lang="en-US" dirty="0" err="1"/>
              <a:t>саливе</a:t>
            </a:r>
            <a:endParaRPr lang="sr-Cyrl-RS" dirty="0"/>
          </a:p>
          <a:p>
            <a:r>
              <a:rPr lang="sr-Cyrl-RS" dirty="0"/>
              <a:t>М</a:t>
            </a:r>
            <a:r>
              <a:rPr lang="en-US" dirty="0" err="1"/>
              <a:t>укус</a:t>
            </a:r>
            <a:endParaRPr lang="sr-Cyrl-RS" dirty="0"/>
          </a:p>
          <a:p>
            <a:r>
              <a:rPr lang="sr-Cyrl-RS" dirty="0" err="1"/>
              <a:t>С</a:t>
            </a:r>
            <a:r>
              <a:rPr lang="en-US" dirty="0" err="1"/>
              <a:t>тање</a:t>
            </a:r>
            <a:r>
              <a:rPr lang="en-US" dirty="0"/>
              <a:t> </a:t>
            </a:r>
            <a:r>
              <a:rPr lang="en-US" dirty="0" err="1"/>
              <a:t>слузнице</a:t>
            </a:r>
            <a:endParaRPr lang="sr-Cyrl-RS" dirty="0"/>
          </a:p>
          <a:p>
            <a:r>
              <a:rPr lang="sr-Cyrl-RS" dirty="0"/>
              <a:t>К</a:t>
            </a:r>
            <a:r>
              <a:rPr lang="en-US" dirty="0" err="1"/>
              <a:t>онзумирање</a:t>
            </a:r>
            <a:r>
              <a:rPr lang="en-US" dirty="0"/>
              <a:t> </a:t>
            </a:r>
            <a:r>
              <a:rPr lang="en-US" dirty="0" err="1"/>
              <a:t>цигарета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7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034"/>
    </mc:Choice>
    <mc:Fallback xmlns="">
      <p:transition spd="slow" advTm="17403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7467600" cy="5940552"/>
          </a:xfrm>
        </p:spPr>
        <p:txBody>
          <a:bodyPr/>
          <a:lstStyle/>
          <a:p>
            <a:pPr marL="0" indent="0" algn="ctr">
              <a:buNone/>
            </a:pPr>
            <a:endParaRPr lang="sr-Cyrl-RS" sz="3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sr-Cyrl-RS" sz="3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3200" b="1" dirty="0">
                <a:solidFill>
                  <a:srgbClr val="FFC000"/>
                </a:solidFill>
              </a:rPr>
              <a:t>Формулација препарата </a:t>
            </a:r>
            <a:r>
              <a:rPr lang="sr-Cyrl-RS" sz="3200" b="1" dirty="0">
                <a:solidFill>
                  <a:srgbClr val="FFC000"/>
                </a:solidFill>
              </a:rPr>
              <a:t>за</a:t>
            </a:r>
            <a:r>
              <a:rPr lang="en-US" sz="3200" b="1" dirty="0">
                <a:solidFill>
                  <a:srgbClr val="FFC000"/>
                </a:solidFill>
              </a:rPr>
              <a:t> букалну и сублингвалну примену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1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50"/>
    </mc:Choice>
    <mc:Fallback xmlns="">
      <p:transition spd="slow" advTm="1875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Дозирани облици за сублингвалну примену 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/>
          </a:p>
          <a:p>
            <a:r>
              <a:rPr lang="sr-Cyrl-RS" b="1" dirty="0"/>
              <a:t>Ч</a:t>
            </a:r>
            <a:r>
              <a:rPr lang="en-US" b="1" dirty="0" err="1"/>
              <a:t>врсти</a:t>
            </a:r>
            <a:r>
              <a:rPr lang="sr-Cyrl-RS" b="1" dirty="0"/>
              <a:t>  - </a:t>
            </a:r>
            <a:r>
              <a:rPr lang="sr-Cyrl-RS" dirty="0"/>
              <a:t>таблете, лозенге, филмови</a:t>
            </a:r>
          </a:p>
          <a:p>
            <a:r>
              <a:rPr lang="sr-Cyrl-RS" b="1" dirty="0"/>
              <a:t>П</a:t>
            </a:r>
            <a:r>
              <a:rPr lang="en-US" b="1" dirty="0" err="1"/>
              <a:t>олучврсти</a:t>
            </a:r>
            <a:r>
              <a:rPr lang="sr-Cyrl-RS" b="1" dirty="0"/>
              <a:t>- </a:t>
            </a:r>
            <a:r>
              <a:rPr lang="sr-Cyrl-RS" dirty="0"/>
              <a:t>гелови и пасте</a:t>
            </a:r>
          </a:p>
          <a:p>
            <a:r>
              <a:rPr lang="sr-Cyrl-RS" b="1" dirty="0"/>
              <a:t>Те</a:t>
            </a:r>
            <a:r>
              <a:rPr lang="en-US" b="1" dirty="0" err="1"/>
              <a:t>чни</a:t>
            </a:r>
            <a:r>
              <a:rPr lang="sr-Cyrl-RS" b="1" dirty="0"/>
              <a:t>- </a:t>
            </a:r>
            <a:r>
              <a:rPr lang="sr-Cyrl-RS" dirty="0"/>
              <a:t>спрејеви, оралне капи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8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714"/>
    </mc:Choice>
    <mc:Fallback xmlns="">
      <p:transition spd="slow" advTm="11571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Дозирани облици за букалну примену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sr-Cyrl-R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</a:rPr>
              <a:t>КОНВЕНЦИОНАЛНИ:</a:t>
            </a:r>
          </a:p>
          <a:p>
            <a:r>
              <a:rPr lang="sr-Cyrl-RS" dirty="0"/>
              <a:t>Т</a:t>
            </a:r>
            <a:r>
              <a:rPr lang="en-US" dirty="0" err="1"/>
              <a:t>аблете</a:t>
            </a:r>
            <a:endParaRPr lang="sr-Cyrl-RS" dirty="0"/>
          </a:p>
          <a:p>
            <a:r>
              <a:rPr lang="sr-Cyrl-RS" dirty="0"/>
              <a:t>П</a:t>
            </a:r>
            <a:r>
              <a:rPr lang="en-US" dirty="0" err="1"/>
              <a:t>астил</a:t>
            </a:r>
            <a:r>
              <a:rPr lang="sr-Cyrl-RS" dirty="0"/>
              <a:t>е</a:t>
            </a:r>
          </a:p>
          <a:p>
            <a:r>
              <a:rPr lang="sr-Cyrl-RS" dirty="0"/>
              <a:t>Л</a:t>
            </a:r>
            <a:r>
              <a:rPr lang="en-US" dirty="0" err="1"/>
              <a:t>озенге</a:t>
            </a:r>
            <a:endParaRPr lang="sr-Cyrl-RS" dirty="0"/>
          </a:p>
          <a:p>
            <a:r>
              <a:rPr lang="sr-Cyrl-RS" dirty="0"/>
              <a:t>Г</a:t>
            </a:r>
            <a:r>
              <a:rPr lang="en-US" dirty="0" err="1"/>
              <a:t>уме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жвакање</a:t>
            </a:r>
            <a:endParaRPr lang="sr-Cyrl-RS" dirty="0"/>
          </a:p>
          <a:p>
            <a:r>
              <a:rPr lang="sr-Cyrl-RS" dirty="0"/>
              <a:t>Р</a:t>
            </a:r>
            <a:r>
              <a:rPr lang="en-US" dirty="0" err="1"/>
              <a:t>аствори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уста</a:t>
            </a:r>
            <a:endParaRPr lang="sr-Cyrl-RS" dirty="0"/>
          </a:p>
          <a:p>
            <a:r>
              <a:rPr lang="sr-Cyrl-RS" dirty="0"/>
              <a:t>С</a:t>
            </a:r>
            <a:r>
              <a:rPr lang="en-US" dirty="0" err="1"/>
              <a:t>прејеви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8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45"/>
    </mc:Choice>
    <mc:Fallback xmlns="">
      <p:transition spd="slow" advTm="3784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Дозирани облици за букалну примену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</a:rPr>
              <a:t>Н</a:t>
            </a:r>
            <a:r>
              <a:rPr lang="en-US" b="1" dirty="0">
                <a:solidFill>
                  <a:srgbClr val="FF0000"/>
                </a:solidFill>
              </a:rPr>
              <a:t>АПРЕДНИJИ ФАРМАЦЕУТСКИ ОБЛИЦИ</a:t>
            </a:r>
            <a:r>
              <a:rPr lang="sr-Cyrl-RS" b="1" dirty="0">
                <a:solidFill>
                  <a:srgbClr val="FF0000"/>
                </a:solidFill>
              </a:rPr>
              <a:t>:</a:t>
            </a:r>
          </a:p>
          <a:p>
            <a:r>
              <a:rPr lang="sr-Cyrl-RS" dirty="0"/>
              <a:t>Б</a:t>
            </a:r>
            <a:r>
              <a:rPr lang="en-US" dirty="0" err="1"/>
              <a:t>укални</a:t>
            </a:r>
            <a:r>
              <a:rPr lang="en-US" dirty="0"/>
              <a:t> </a:t>
            </a:r>
            <a:r>
              <a:rPr lang="en-US" dirty="0" err="1"/>
              <a:t>филмов</a:t>
            </a:r>
            <a:r>
              <a:rPr lang="sr-Cyrl-RS" dirty="0"/>
              <a:t>и</a:t>
            </a:r>
          </a:p>
          <a:p>
            <a:r>
              <a:rPr lang="sr-Cyrl-RS" dirty="0"/>
              <a:t>Ф</a:t>
            </a:r>
            <a:r>
              <a:rPr lang="en-US" dirty="0" err="1"/>
              <a:t>ластер</a:t>
            </a:r>
            <a:r>
              <a:rPr lang="sr-Cyrl-RS" dirty="0"/>
              <a:t>и</a:t>
            </a:r>
          </a:p>
          <a:p>
            <a:r>
              <a:rPr lang="sr-Cyrl-RS" dirty="0"/>
              <a:t>Д</a:t>
            </a:r>
            <a:r>
              <a:rPr lang="en-US" dirty="0" err="1"/>
              <a:t>вослојн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таблет</a:t>
            </a:r>
            <a:r>
              <a:rPr lang="sr-Cyrl-RS" dirty="0"/>
              <a:t>е</a:t>
            </a:r>
          </a:p>
          <a:p>
            <a:r>
              <a:rPr lang="sr-Cyrl-RS" dirty="0"/>
              <a:t>Х</a:t>
            </a:r>
            <a:r>
              <a:rPr lang="en-US" dirty="0" err="1"/>
              <a:t>идрогел</a:t>
            </a:r>
            <a:r>
              <a:rPr lang="sr-Cyrl-RS" dirty="0"/>
              <a:t>ови</a:t>
            </a:r>
          </a:p>
          <a:p>
            <a:r>
              <a:rPr lang="sr-Cyrl-RS" dirty="0"/>
              <a:t>Т</a:t>
            </a:r>
            <a:r>
              <a:rPr lang="en-US" dirty="0" err="1"/>
              <a:t>рак</a:t>
            </a:r>
            <a:r>
              <a:rPr lang="sr-Cyrl-RS" dirty="0"/>
              <a:t>е</a:t>
            </a:r>
            <a:endParaRPr lang="sr-Cyrl-R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4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84"/>
    </mc:Choice>
    <mc:Fallback xmlns="">
      <p:transition spd="slow" advTm="1108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адхезивни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препарати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sr-Cyrl-RS" dirty="0"/>
          </a:p>
          <a:p>
            <a:pPr marL="0" indent="0" algn="just">
              <a:buNone/>
            </a:pPr>
            <a:r>
              <a:rPr lang="sr-Cyrl-R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одужавају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време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задржавања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лека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у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слузници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sr-Cyrl-R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en-US" b="1" dirty="0" err="1"/>
              <a:t>Идеалн</a:t>
            </a:r>
            <a:r>
              <a:rPr lang="sr-Cyrl-RS" b="1" dirty="0"/>
              <a:t>е карактеристике</a:t>
            </a:r>
            <a:r>
              <a:rPr lang="sr-Cyrl-RS" dirty="0"/>
              <a:t>: </a:t>
            </a:r>
          </a:p>
          <a:p>
            <a:pPr algn="just"/>
            <a:r>
              <a:rPr lang="sr-Cyrl-RS" dirty="0"/>
              <a:t>Д</a:t>
            </a:r>
            <a:r>
              <a:rPr lang="en-US" dirty="0"/>
              <a:t>а </a:t>
            </a:r>
            <a:r>
              <a:rPr lang="en-US" dirty="0" err="1"/>
              <a:t>задржи</a:t>
            </a:r>
            <a:r>
              <a:rPr lang="en-US" dirty="0"/>
              <a:t> </a:t>
            </a:r>
            <a:r>
              <a:rPr lang="en-US" dirty="0" err="1"/>
              <a:t>позицију</a:t>
            </a:r>
            <a:r>
              <a:rPr lang="en-US" dirty="0"/>
              <a:t> у </a:t>
            </a:r>
            <a:r>
              <a:rPr lang="en-US" dirty="0" err="1"/>
              <a:t>устима</a:t>
            </a:r>
            <a:r>
              <a:rPr lang="en-US" dirty="0"/>
              <a:t> </a:t>
            </a:r>
            <a:r>
              <a:rPr lang="en-US" dirty="0" err="1"/>
              <a:t>током</a:t>
            </a:r>
            <a:r>
              <a:rPr lang="en-US" dirty="0"/>
              <a:t> </a:t>
            </a:r>
            <a:r>
              <a:rPr lang="en-US" dirty="0" err="1"/>
              <a:t>неколико</a:t>
            </a:r>
            <a:r>
              <a:rPr lang="en-US" dirty="0"/>
              <a:t> </a:t>
            </a:r>
            <a:r>
              <a:rPr lang="en-US" dirty="0" err="1"/>
              <a:t>сати</a:t>
            </a:r>
            <a:r>
              <a:rPr lang="sr-Cyrl-RS" dirty="0"/>
              <a:t>.</a:t>
            </a:r>
          </a:p>
          <a:p>
            <a:pPr algn="just"/>
            <a:r>
              <a:rPr lang="sr-Cyrl-RS" dirty="0" err="1"/>
              <a:t>О</a:t>
            </a:r>
            <a:r>
              <a:rPr lang="en-US" dirty="0" err="1"/>
              <a:t>слобађање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контролисано</a:t>
            </a:r>
            <a:r>
              <a:rPr lang="en-US" dirty="0"/>
              <a:t> и </a:t>
            </a:r>
            <a:r>
              <a:rPr lang="en-US" dirty="0" err="1"/>
              <a:t>одвија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једном</a:t>
            </a:r>
            <a:r>
              <a:rPr lang="en-US" dirty="0"/>
              <a:t> </a:t>
            </a:r>
            <a:r>
              <a:rPr lang="en-US" dirty="0" err="1"/>
              <a:t>смеру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521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60"/>
    </mc:Choice>
    <mc:Fallback xmlns="">
      <p:transition spd="slow" advTm="2866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основу</a:t>
            </a:r>
            <a:r>
              <a:rPr lang="en-US" dirty="0"/>
              <a:t> </a:t>
            </a:r>
            <a:r>
              <a:rPr lang="en-US" b="1" dirty="0" err="1">
                <a:solidFill>
                  <a:srgbClr val="FFC000"/>
                </a:solidFill>
              </a:rPr>
              <a:t>начина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ослобађања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err="1"/>
              <a:t>лековите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адхезивних</a:t>
            </a:r>
            <a:r>
              <a:rPr lang="en-US" dirty="0"/>
              <a:t> </a:t>
            </a:r>
            <a:r>
              <a:rPr lang="en-US" dirty="0" err="1"/>
              <a:t>облика</a:t>
            </a:r>
            <a:r>
              <a:rPr lang="en-US" dirty="0"/>
              <a:t> </a:t>
            </a:r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дозирани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облици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се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могу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поделити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на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ТРИ </a:t>
            </a:r>
            <a:r>
              <a:rPr lang="en-US" b="1" dirty="0" err="1">
                <a:solidFill>
                  <a:srgbClr val="FFC000"/>
                </a:solidFill>
              </a:rPr>
              <a:t>типа</a:t>
            </a:r>
            <a:r>
              <a:rPr lang="en-US" dirty="0"/>
              <a:t>.</a:t>
            </a: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lvl="0" algn="just"/>
            <a:r>
              <a:rPr lang="sr-Cyrl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Једнослојни облик са ослобађањем лека у више смерова</a:t>
            </a:r>
            <a:r>
              <a:rPr lang="sr-Latn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.</a:t>
            </a:r>
            <a:endPara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cs typeface="Times New Roman" pitchFamily="18" charset="0"/>
            </a:endParaRPr>
          </a:p>
          <a:p>
            <a:pPr lvl="0" algn="just"/>
            <a:r>
              <a:rPr lang="sr-Cyrl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Двослојни облик који садржи непропустни спољашњи слој и биоадхезивни слој са леком</a:t>
            </a:r>
            <a:r>
              <a:rPr lang="sr-Latn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.</a:t>
            </a:r>
            <a:endPara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cs typeface="Times New Roman" pitchFamily="18" charset="0"/>
            </a:endParaRPr>
          </a:p>
          <a:p>
            <a:pPr lvl="0" algn="just"/>
            <a:r>
              <a:rPr lang="sr-Cyrl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Дозирани облик који ослобађа лек у једном смеру и обложен је са свих страна изузев оне кроз коју треба да дифундује лек ка букалној слузници</a:t>
            </a:r>
            <a:r>
              <a:rPr lang="sr-Latn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.</a:t>
            </a:r>
            <a:r>
              <a:rPr lang="sr-Cyrl-R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cs typeface="Times New Roman" pitchFamily="18" charset="0"/>
              </a:rPr>
              <a:t> </a:t>
            </a:r>
            <a:endPara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cs typeface="Times New Roman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0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321"/>
    </mc:Choice>
    <mc:Fallback xmlns="">
      <p:transition spd="slow" advTm="5932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C000"/>
                </a:solidFill>
              </a:rPr>
              <a:t>Букалне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таблете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М</a:t>
            </a:r>
            <a:r>
              <a:rPr lang="en-US" dirty="0" err="1"/>
              <a:t>укоадхезивни</a:t>
            </a:r>
            <a:r>
              <a:rPr lang="en-US" dirty="0"/>
              <a:t> </a:t>
            </a:r>
            <a:r>
              <a:rPr lang="en-US" dirty="0" err="1"/>
              <a:t>полимер</a:t>
            </a:r>
            <a:r>
              <a:rPr lang="sr-Cyrl-RS" dirty="0"/>
              <a:t>.</a:t>
            </a:r>
          </a:p>
          <a:p>
            <a:endParaRPr lang="sr-Cyrl-RS" dirty="0"/>
          </a:p>
          <a:p>
            <a:r>
              <a:rPr lang="en-US" dirty="0" err="1"/>
              <a:t>Након</a:t>
            </a:r>
            <a:r>
              <a:rPr lang="en-US" dirty="0"/>
              <a:t> </a:t>
            </a:r>
            <a:r>
              <a:rPr lang="en-US" dirty="0" err="1"/>
              <a:t>апликације</a:t>
            </a:r>
            <a:r>
              <a:rPr lang="en-US" dirty="0"/>
              <a:t> </a:t>
            </a:r>
            <a:r>
              <a:rPr lang="en-US" dirty="0" err="1"/>
              <a:t>таблета</a:t>
            </a:r>
            <a:r>
              <a:rPr lang="en-US" dirty="0"/>
              <a:t> </a:t>
            </a:r>
            <a:r>
              <a:rPr lang="en-US" dirty="0" err="1"/>
              <a:t>омекшава</a:t>
            </a:r>
            <a:r>
              <a:rPr lang="en-US" dirty="0"/>
              <a:t>, </a:t>
            </a:r>
            <a:r>
              <a:rPr lang="en-US" dirty="0" err="1"/>
              <a:t>пријања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слузницу</a:t>
            </a:r>
            <a:r>
              <a:rPr lang="en-US" dirty="0"/>
              <a:t>, а </a:t>
            </a:r>
            <a:r>
              <a:rPr lang="en-US" dirty="0" err="1"/>
              <a:t>мукоадхезија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постиже</a:t>
            </a:r>
            <a:r>
              <a:rPr lang="en-US" dirty="0"/>
              <a:t> </a:t>
            </a:r>
            <a:r>
              <a:rPr lang="en-US" dirty="0" err="1"/>
              <a:t>дехидратацијом</a:t>
            </a:r>
            <a:r>
              <a:rPr lang="en-US" dirty="0"/>
              <a:t> </a:t>
            </a:r>
            <a:r>
              <a:rPr lang="en-US" dirty="0" err="1"/>
              <a:t>мукозе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 err="1"/>
              <a:t>Током</a:t>
            </a:r>
            <a:r>
              <a:rPr lang="en-US" dirty="0"/>
              <a:t> </a:t>
            </a:r>
            <a:r>
              <a:rPr lang="en-US" dirty="0" err="1"/>
              <a:t>времена</a:t>
            </a:r>
            <a:r>
              <a:rPr lang="en-US" dirty="0"/>
              <a:t> </a:t>
            </a:r>
            <a:r>
              <a:rPr lang="en-US" dirty="0" err="1"/>
              <a:t>таблета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распада</a:t>
            </a:r>
            <a:r>
              <a:rPr lang="en-US" dirty="0"/>
              <a:t>, а </a:t>
            </a:r>
            <a:r>
              <a:rPr lang="en-US" dirty="0" err="1"/>
              <a:t>лековита</a:t>
            </a:r>
            <a:r>
              <a:rPr lang="en-US" dirty="0"/>
              <a:t> </a:t>
            </a:r>
            <a:r>
              <a:rPr lang="en-US" dirty="0" err="1"/>
              <a:t>супстанца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раствара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и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ресорбује</a:t>
            </a:r>
            <a:r>
              <a:rPr lang="en-US" dirty="0"/>
              <a:t>. </a:t>
            </a:r>
            <a:endParaRPr lang="sr-Cyrl-RS" dirty="0"/>
          </a:p>
          <a:p>
            <a:endParaRPr lang="sr-Cyrl-RS" dirty="0"/>
          </a:p>
          <a:p>
            <a:pPr marL="0" indent="0" algn="ctr">
              <a:buNone/>
            </a:pPr>
            <a:r>
              <a:rPr lang="sr-Cyrl-R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НЕ ПОМЕРАТИ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таблету</a:t>
            </a:r>
            <a:r>
              <a:rPr lang="sr-Cyrl-R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након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апликаци</a:t>
            </a:r>
            <a:r>
              <a:rPr lang="sr-Cyrl-R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је!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507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86"/>
    </mc:Choice>
    <mc:Fallback xmlns="">
      <p:transition spd="slow" advTm="4658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FFC000"/>
                </a:solidFill>
              </a:rPr>
              <a:t>Букална и сублингвална примена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r>
              <a:rPr lang="en-US" b="1" dirty="0" err="1"/>
              <a:t>Букална</a:t>
            </a:r>
            <a:r>
              <a:rPr lang="en-US" b="1" dirty="0"/>
              <a:t> </a:t>
            </a:r>
            <a:r>
              <a:rPr lang="en-US" b="1" dirty="0" err="1"/>
              <a:t>примена</a:t>
            </a:r>
            <a:r>
              <a:rPr lang="en-US" b="1" dirty="0"/>
              <a:t> </a:t>
            </a:r>
            <a:r>
              <a:rPr lang="sr-Cyrl-RS" dirty="0"/>
              <a:t>– апликација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између</a:t>
            </a:r>
            <a:r>
              <a:rPr lang="en-US" dirty="0"/>
              <a:t> </a:t>
            </a:r>
            <a:r>
              <a:rPr lang="en-US" dirty="0" err="1"/>
              <a:t>десни</a:t>
            </a:r>
            <a:r>
              <a:rPr lang="en-US" dirty="0"/>
              <a:t> и </a:t>
            </a:r>
            <a:r>
              <a:rPr lang="en-US" dirty="0" err="1"/>
              <a:t>образа</a:t>
            </a:r>
            <a:r>
              <a:rPr lang="sr-Cyrl-RS" dirty="0"/>
              <a:t>.</a:t>
            </a:r>
          </a:p>
          <a:p>
            <a:endParaRPr lang="sr-Cyrl-RS" dirty="0"/>
          </a:p>
          <a:p>
            <a:r>
              <a:rPr lang="sr-Cyrl-RS" b="1" dirty="0"/>
              <a:t>С</a:t>
            </a:r>
            <a:r>
              <a:rPr lang="en-US" b="1" dirty="0" err="1"/>
              <a:t>ублингвална</a:t>
            </a:r>
            <a:r>
              <a:rPr lang="en-US" b="1" dirty="0"/>
              <a:t> </a:t>
            </a:r>
            <a:r>
              <a:rPr lang="en-US" b="1" dirty="0" err="1"/>
              <a:t>примена</a:t>
            </a:r>
            <a:r>
              <a:rPr lang="en-US" b="1" dirty="0"/>
              <a:t> </a:t>
            </a:r>
            <a:r>
              <a:rPr lang="sr-Cyrl-RS" dirty="0"/>
              <a:t>- </a:t>
            </a:r>
            <a:r>
              <a:rPr lang="en-US" dirty="0" err="1"/>
              <a:t>апликациј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sr-Cyrl-RS" dirty="0"/>
              <a:t>лека </a:t>
            </a:r>
            <a:r>
              <a:rPr lang="en-US" dirty="0" err="1"/>
              <a:t>испод</a:t>
            </a:r>
            <a:r>
              <a:rPr lang="en-US" dirty="0"/>
              <a:t> </a:t>
            </a:r>
            <a:r>
              <a:rPr lang="en-US" dirty="0" err="1"/>
              <a:t>језика</a:t>
            </a:r>
            <a:r>
              <a:rPr lang="sr-Cyrl-RS" dirty="0"/>
              <a:t>.</a:t>
            </a:r>
          </a:p>
          <a:p>
            <a:endParaRPr lang="sr-Cyrl-RS" dirty="0"/>
          </a:p>
          <a:p>
            <a:endParaRPr lang="sr-Cyrl-R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3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17"/>
    </mc:Choice>
    <mc:Fallback xmlns="">
      <p:transition spd="slow" advTm="9517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филмoви</a:t>
            </a:r>
            <a:r>
              <a:rPr lang="en-US" b="1" dirty="0">
                <a:solidFill>
                  <a:srgbClr val="FFC000"/>
                </a:solidFill>
              </a:rPr>
              <a:t> и </a:t>
            </a:r>
            <a:r>
              <a:rPr lang="en-US" b="1" dirty="0" err="1">
                <a:solidFill>
                  <a:srgbClr val="FFC000"/>
                </a:solidFill>
              </a:rPr>
              <a:t>фластери</a:t>
            </a:r>
            <a:r>
              <a:rPr lang="en-US" b="1" dirty="0">
                <a:solidFill>
                  <a:srgbClr val="FFC000"/>
                </a:solidFill>
              </a:rPr>
              <a:t/>
            </a:r>
            <a:br>
              <a:rPr lang="en-US" b="1" dirty="0">
                <a:solidFill>
                  <a:srgbClr val="FFC000"/>
                </a:solidFill>
              </a:rPr>
            </a:b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Ф</a:t>
            </a:r>
            <a:r>
              <a:rPr lang="en-US" dirty="0" err="1"/>
              <a:t>лексибилни</a:t>
            </a:r>
            <a:r>
              <a:rPr lang="en-US" dirty="0"/>
              <a:t> и </a:t>
            </a:r>
            <a:r>
              <a:rPr lang="en-US" dirty="0" err="1"/>
              <a:t>удобни</a:t>
            </a:r>
            <a:r>
              <a:rPr lang="sr-Cyrl-RS" dirty="0"/>
              <a:t>.</a:t>
            </a:r>
          </a:p>
          <a:p>
            <a:r>
              <a:rPr lang="sr-Cyrl-RS" dirty="0"/>
              <a:t>Д</a:t>
            </a:r>
            <a:r>
              <a:rPr lang="en-US" dirty="0" err="1"/>
              <a:t>ужи</a:t>
            </a:r>
            <a:r>
              <a:rPr lang="en-US" dirty="0"/>
              <a:t> </a:t>
            </a:r>
            <a:r>
              <a:rPr lang="en-US" dirty="0" err="1"/>
              <a:t>контакт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и </a:t>
            </a:r>
            <a:r>
              <a:rPr lang="en-US" dirty="0" err="1"/>
              <a:t>слузнице</a:t>
            </a:r>
            <a:r>
              <a:rPr lang="sr-Cyrl-RS" dirty="0"/>
              <a:t>.</a:t>
            </a:r>
          </a:p>
          <a:p>
            <a:r>
              <a:rPr lang="sr-Cyrl-RS" dirty="0"/>
              <a:t>Дуготрајније е</a:t>
            </a:r>
            <a:r>
              <a:rPr lang="en-US" dirty="0" err="1"/>
              <a:t>фективн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концентрациј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у </a:t>
            </a:r>
            <a:r>
              <a:rPr lang="en-US" dirty="0" err="1"/>
              <a:t>крви</a:t>
            </a:r>
            <a:r>
              <a:rPr lang="sr-Cyrl-RS" dirty="0"/>
              <a:t>.</a:t>
            </a:r>
          </a:p>
          <a:p>
            <a:r>
              <a:rPr lang="sr-Cyrl-RS" dirty="0"/>
              <a:t>З</a:t>
            </a:r>
            <a:r>
              <a:rPr lang="en-US" dirty="0" err="1"/>
              <a:t>аштита</a:t>
            </a:r>
            <a:r>
              <a:rPr lang="en-US" dirty="0"/>
              <a:t> </a:t>
            </a:r>
            <a:r>
              <a:rPr lang="en-US" dirty="0" err="1"/>
              <a:t>ране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инфекције</a:t>
            </a:r>
            <a:r>
              <a:rPr lang="en-US" dirty="0"/>
              <a:t>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98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52"/>
    </mc:Choice>
    <mc:Fallback xmlns="">
      <p:transition spd="slow" advTm="2765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филмoви</a:t>
            </a:r>
            <a:r>
              <a:rPr lang="en-US" b="1" dirty="0">
                <a:solidFill>
                  <a:srgbClr val="FFC000"/>
                </a:solidFill>
              </a:rPr>
              <a:t> и </a:t>
            </a:r>
            <a:r>
              <a:rPr lang="en-US" b="1" dirty="0" err="1">
                <a:solidFill>
                  <a:srgbClr val="FFC000"/>
                </a:solidFill>
              </a:rPr>
              <a:t>фластери</a:t>
            </a:r>
            <a:r>
              <a:rPr lang="en-US" b="1" dirty="0">
                <a:solidFill>
                  <a:srgbClr val="FFC000"/>
                </a:solidFill>
              </a:rPr>
              <a:t/>
            </a:r>
            <a:br>
              <a:rPr lang="en-US" b="1" dirty="0">
                <a:solidFill>
                  <a:srgbClr val="FFC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О</a:t>
            </a:r>
            <a:r>
              <a:rPr lang="en-US" dirty="0" err="1"/>
              <a:t>вал</a:t>
            </a:r>
            <a:r>
              <a:rPr lang="sr-Cyrl-RS" dirty="0"/>
              <a:t>аног </a:t>
            </a:r>
            <a:r>
              <a:rPr lang="en-US" dirty="0" err="1"/>
              <a:t>облик</a:t>
            </a:r>
            <a:r>
              <a:rPr lang="sr-Cyrl-RS" dirty="0"/>
              <a:t>а, в</a:t>
            </a:r>
            <a:r>
              <a:rPr lang="en-US" dirty="0" err="1"/>
              <a:t>еличин</a:t>
            </a:r>
            <a:r>
              <a:rPr lang="sr-Cyrl-RS" dirty="0"/>
              <a:t>е</a:t>
            </a:r>
            <a:r>
              <a:rPr lang="en-US" dirty="0"/>
              <a:t> 10-15 cm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sr-Cyrl-RS" dirty="0"/>
              <a:t>(</a:t>
            </a:r>
            <a:r>
              <a:rPr lang="en-US" dirty="0" err="1"/>
              <a:t>најчешће</a:t>
            </a:r>
            <a:r>
              <a:rPr lang="en-US" dirty="0"/>
              <a:t> 1–3 cm</a:t>
            </a:r>
            <a:r>
              <a:rPr lang="en-US" baseline="30000" dirty="0"/>
              <a:t>2</a:t>
            </a:r>
            <a:r>
              <a:rPr lang="sr-Cyrl-RS" dirty="0"/>
              <a:t>).</a:t>
            </a:r>
          </a:p>
          <a:p>
            <a:endParaRPr lang="sr-Cyrl-RS" dirty="0"/>
          </a:p>
          <a:p>
            <a:endParaRPr lang="sr-Cyrl-RS" dirty="0"/>
          </a:p>
          <a:p>
            <a:pPr marL="457200" indent="-457200">
              <a:buFont typeface="+mj-lt"/>
              <a:buAutoNum type="arabicPeriod"/>
            </a:pPr>
            <a:r>
              <a:rPr lang="sr-Cyrl-RS" b="1" dirty="0">
                <a:solidFill>
                  <a:srgbClr val="C00000"/>
                </a:solidFill>
              </a:rPr>
              <a:t>Б</a:t>
            </a:r>
            <a:r>
              <a:rPr lang="en-US" b="1" dirty="0" err="1">
                <a:solidFill>
                  <a:srgbClr val="C00000"/>
                </a:solidFill>
              </a:rPr>
              <a:t>рз</a:t>
            </a:r>
            <a:r>
              <a:rPr lang="sr-Cyrl-RS" b="1" dirty="0">
                <a:solidFill>
                  <a:srgbClr val="C00000"/>
                </a:solidFill>
              </a:rPr>
              <a:t>о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 err="1"/>
              <a:t>ослобађање</a:t>
            </a:r>
            <a:r>
              <a:rPr lang="en-US" dirty="0"/>
              <a:t> </a:t>
            </a:r>
            <a:r>
              <a:rPr lang="en-US" dirty="0" err="1"/>
              <a:t>лековите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endParaRPr lang="sr-Cyrl-RS" dirty="0"/>
          </a:p>
          <a:p>
            <a:pPr marL="457200" indent="-457200">
              <a:buFont typeface="+mj-lt"/>
              <a:buAutoNum type="arabicPeriod"/>
            </a:pPr>
            <a:endParaRPr lang="sr-Cyrl-RS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RS" b="1" dirty="0">
                <a:solidFill>
                  <a:srgbClr val="C00000"/>
                </a:solidFill>
              </a:rPr>
              <a:t> О</a:t>
            </a:r>
            <a:r>
              <a:rPr lang="en-US" b="1" dirty="0" err="1">
                <a:solidFill>
                  <a:srgbClr val="C00000"/>
                </a:solidFill>
              </a:rPr>
              <a:t>дложен</a:t>
            </a:r>
            <a:r>
              <a:rPr lang="sr-Cyrl-RS" b="1" dirty="0">
                <a:solidFill>
                  <a:srgbClr val="C00000"/>
                </a:solidFill>
              </a:rPr>
              <a:t>о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 err="1"/>
              <a:t>ослобађање</a:t>
            </a:r>
            <a:r>
              <a:rPr lang="en-US" dirty="0"/>
              <a:t> </a:t>
            </a:r>
            <a:r>
              <a:rPr lang="en-US" dirty="0" err="1"/>
              <a:t>лековите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.</a:t>
            </a:r>
            <a:endParaRPr lang="sr-Cyrl-RS" dirty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9027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3"/>
    </mc:Choice>
    <mc:Fallback xmlns="">
      <p:transition spd="slow" advTm="1564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филмoви</a:t>
            </a:r>
            <a:r>
              <a:rPr lang="en-US" b="1" dirty="0">
                <a:solidFill>
                  <a:srgbClr val="FFC000"/>
                </a:solidFill>
              </a:rPr>
              <a:t> и </a:t>
            </a:r>
            <a:r>
              <a:rPr lang="en-US" b="1" dirty="0" err="1">
                <a:solidFill>
                  <a:srgbClr val="FFC000"/>
                </a:solidFill>
              </a:rPr>
              <a:t>фластери</a:t>
            </a:r>
            <a:r>
              <a:rPr lang="sr-Cyrl-RS" b="1" dirty="0">
                <a:solidFill>
                  <a:srgbClr val="FFC000"/>
                </a:solidFill>
              </a:rPr>
              <a:t> са брзим ослобађањем</a:t>
            </a:r>
            <a:r>
              <a:rPr lang="en-US" b="1" dirty="0">
                <a:solidFill>
                  <a:srgbClr val="FFC000"/>
                </a:solidFill>
              </a:rPr>
              <a:t/>
            </a:r>
            <a:br>
              <a:rPr lang="en-US" b="1" dirty="0">
                <a:solidFill>
                  <a:srgbClr val="FFC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И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зрађују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се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од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хидрофилних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полимера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који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склони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брзом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растварању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контакту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саливом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Century Schoolbook" panose="020406040505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Погодни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за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примену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аналгетика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. </a:t>
            </a:r>
            <a:endParaRPr lang="en-US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1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85"/>
    </mc:Choice>
    <mc:Fallback xmlns="">
      <p:transition spd="slow" advTm="20785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филмoви</a:t>
            </a:r>
            <a:r>
              <a:rPr lang="en-US" b="1" dirty="0">
                <a:solidFill>
                  <a:srgbClr val="FFC000"/>
                </a:solidFill>
              </a:rPr>
              <a:t> и </a:t>
            </a:r>
            <a:r>
              <a:rPr lang="en-US" b="1" dirty="0" err="1">
                <a:solidFill>
                  <a:srgbClr val="FFC000"/>
                </a:solidFill>
              </a:rPr>
              <a:t>фластери</a:t>
            </a:r>
            <a:r>
              <a:rPr lang="sr-Cyrl-RS" b="1" dirty="0">
                <a:solidFill>
                  <a:srgbClr val="FFC000"/>
                </a:solidFill>
              </a:rPr>
              <a:t> са одложеним ослобађањем</a:t>
            </a:r>
            <a:r>
              <a:rPr lang="en-US" b="1" dirty="0">
                <a:solidFill>
                  <a:srgbClr val="FFC000"/>
                </a:solidFill>
              </a:rPr>
              <a:t/>
            </a:r>
            <a:br>
              <a:rPr lang="en-US" b="1" dirty="0">
                <a:solidFill>
                  <a:srgbClr val="FFC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нерастворн</a:t>
            </a:r>
            <a:r>
              <a:rPr lang="sr-Cyrl-R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систем</a:t>
            </a:r>
            <a:r>
              <a:rPr lang="sr-Cyrl-R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који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садрже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непропус</a:t>
            </a:r>
            <a:r>
              <a:rPr lang="sr-Cyrl-R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т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ну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мембрану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која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омогућава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ослобађање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лека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контролисан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начин</a:t>
            </a:r>
            <a:endParaRPr lang="sr-Cyrl-RS" dirty="0">
              <a:latin typeface="Century Schoolbook" panose="02040604050505020304" pitchFamily="18" charset="0"/>
            </a:endParaRPr>
          </a:p>
          <a:p>
            <a:r>
              <a:rPr lang="sr-Cyrl-R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н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епропустна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мембрана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има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улогу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смањи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sr-Latn-C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деформацију и дезинтеграцију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фластера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sr-Latn-C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у устима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да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усмери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ослобађање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лека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ка</a:t>
            </a:r>
            <a:r>
              <a:rPr lang="en-US" sz="2400" dirty="0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Century Schoolbook" panose="02040604050505020304" pitchFamily="18" charset="0"/>
                <a:ea typeface="Times New Roman" panose="02020603050405020304" pitchFamily="18" charset="0"/>
              </a:rPr>
              <a:t>мукози</a:t>
            </a:r>
            <a:endParaRPr lang="sr-Cyrl-RS" dirty="0">
              <a:latin typeface="Century Schoolbook" panose="02040604050505020304" pitchFamily="18" charset="0"/>
            </a:endParaRPr>
          </a:p>
          <a:p>
            <a:r>
              <a:rPr lang="sr-Cyrl-RS" dirty="0"/>
              <a:t>У</a:t>
            </a:r>
            <a:r>
              <a:rPr lang="en-US" dirty="0" err="1"/>
              <a:t>спорено</a:t>
            </a:r>
            <a:r>
              <a:rPr lang="en-US" dirty="0"/>
              <a:t> </a:t>
            </a:r>
            <a:r>
              <a:rPr lang="en-US" dirty="0" err="1"/>
              <a:t>ослобађање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sr-Cyrl-RS" dirty="0"/>
              <a:t>.</a:t>
            </a:r>
          </a:p>
          <a:p>
            <a:r>
              <a:rPr lang="sr-Cyrl-RS" dirty="0"/>
              <a:t>С</a:t>
            </a:r>
            <a:r>
              <a:rPr lang="en-US" dirty="0" err="1"/>
              <a:t>мањ</a:t>
            </a:r>
            <a:r>
              <a:rPr lang="sr-Cyrl-RS" dirty="0"/>
              <a:t>ена</a:t>
            </a:r>
            <a:r>
              <a:rPr lang="en-US" dirty="0"/>
              <a:t> </a:t>
            </a:r>
            <a:r>
              <a:rPr lang="en-US" dirty="0" err="1"/>
              <a:t>фреквентност</a:t>
            </a:r>
            <a:r>
              <a:rPr lang="en-US" dirty="0"/>
              <a:t> </a:t>
            </a:r>
            <a:r>
              <a:rPr lang="en-US" dirty="0" err="1"/>
              <a:t>дозирања</a:t>
            </a:r>
            <a:r>
              <a:rPr lang="sr-Cyrl-RS" dirty="0"/>
              <a:t>.</a:t>
            </a:r>
            <a:r>
              <a:rPr lang="en-US" dirty="0"/>
              <a:t> </a:t>
            </a:r>
            <a:endParaRPr lang="sr-Cyrl-RS" dirty="0"/>
          </a:p>
          <a:p>
            <a:r>
              <a:rPr lang="sr-Cyrl-RS" dirty="0"/>
              <a:t>П</a:t>
            </a:r>
            <a:r>
              <a:rPr lang="en-US" dirty="0" err="1"/>
              <a:t>обољш</a:t>
            </a:r>
            <a:r>
              <a:rPr lang="sr-Cyrl-RS" dirty="0"/>
              <a:t>ан</a:t>
            </a:r>
            <a:r>
              <a:rPr lang="en-US" dirty="0"/>
              <a:t>а </a:t>
            </a:r>
            <a:r>
              <a:rPr lang="en-US" dirty="0" err="1"/>
              <a:t>комплијанс</a:t>
            </a:r>
            <a:r>
              <a:rPr lang="sr-Cyrl-RS" dirty="0"/>
              <a:t>а</a:t>
            </a:r>
            <a:r>
              <a:rPr lang="en-US" dirty="0"/>
              <a:t>.</a:t>
            </a:r>
            <a:endParaRPr lang="sr-Cyrl-RS" dirty="0"/>
          </a:p>
          <a:p>
            <a:r>
              <a:rPr lang="sr-Cyrl-RS" dirty="0"/>
              <a:t>К</a:t>
            </a:r>
            <a:r>
              <a:rPr lang="en-US" dirty="0" err="1"/>
              <a:t>онцентрација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одржава</a:t>
            </a:r>
            <a:r>
              <a:rPr lang="en-US" dirty="0"/>
              <a:t> у </a:t>
            </a:r>
            <a:r>
              <a:rPr lang="en-US" dirty="0" err="1"/>
              <a:t>терапијском</a:t>
            </a:r>
            <a:r>
              <a:rPr lang="en-US" dirty="0"/>
              <a:t> </a:t>
            </a:r>
            <a:r>
              <a:rPr lang="en-US" dirty="0" err="1"/>
              <a:t>опсегу</a:t>
            </a:r>
            <a:r>
              <a:rPr lang="sr-Cyrl-RS" dirty="0"/>
              <a:t>. </a:t>
            </a:r>
          </a:p>
          <a:p>
            <a:r>
              <a:rPr lang="sr-Cyrl-RS" dirty="0"/>
              <a:t>У</a:t>
            </a:r>
            <a:r>
              <a:rPr lang="en-US" dirty="0" err="1"/>
              <a:t>смер</a:t>
            </a:r>
            <a:r>
              <a:rPr lang="sr-Cyrl-RS" dirty="0"/>
              <a:t>ено</a:t>
            </a:r>
            <a:r>
              <a:rPr lang="en-US" dirty="0"/>
              <a:t> </a:t>
            </a:r>
            <a:r>
              <a:rPr lang="en-US" dirty="0" err="1"/>
              <a:t>ослобађање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мукози</a:t>
            </a:r>
            <a:r>
              <a:rPr lang="sr-Cyrl-RS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01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07"/>
    </mc:Choice>
    <mc:Fallback xmlns="">
      <p:transition spd="slow" advTm="48607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Материјали</a:t>
            </a:r>
            <a:r>
              <a:rPr lang="sr-Cyrl-RS" b="1" dirty="0"/>
              <a:t> који се користе за израду непропустне  мембране:</a:t>
            </a:r>
            <a:r>
              <a:rPr lang="en-US" b="1" dirty="0"/>
              <a:t> </a:t>
            </a:r>
            <a:endParaRPr lang="sr-Cyrl-RS" b="1" dirty="0"/>
          </a:p>
          <a:p>
            <a:pPr marL="0" indent="0">
              <a:buNone/>
            </a:pPr>
            <a:endParaRPr lang="sr-Cyrl-RS" b="1" dirty="0"/>
          </a:p>
          <a:p>
            <a:r>
              <a:rPr lang="en-US" dirty="0" err="1"/>
              <a:t>карбопол</a:t>
            </a:r>
            <a:endParaRPr lang="sr-Cyrl-RS" dirty="0"/>
          </a:p>
          <a:p>
            <a:r>
              <a:rPr lang="en-US" dirty="0" err="1"/>
              <a:t>хидроксипро</a:t>
            </a:r>
            <a:r>
              <a:rPr lang="sr-Cyrl-RS" dirty="0"/>
              <a:t>п</a:t>
            </a:r>
            <a:r>
              <a:rPr lang="en-US" dirty="0" err="1"/>
              <a:t>ипил</a:t>
            </a:r>
            <a:r>
              <a:rPr lang="en-US" dirty="0"/>
              <a:t> </a:t>
            </a:r>
            <a:r>
              <a:rPr lang="en-US" dirty="0" err="1"/>
              <a:t>целулоз</a:t>
            </a:r>
            <a:r>
              <a:rPr lang="sr-Cyrl-RS" dirty="0"/>
              <a:t>а</a:t>
            </a:r>
          </a:p>
          <a:p>
            <a:r>
              <a:rPr lang="en-US" dirty="0" err="1"/>
              <a:t>хидроксипропил</a:t>
            </a:r>
            <a:r>
              <a:rPr lang="en-US" dirty="0"/>
              <a:t> </a:t>
            </a:r>
            <a:r>
              <a:rPr lang="en-US" dirty="0" err="1"/>
              <a:t>метил</a:t>
            </a:r>
            <a:r>
              <a:rPr lang="en-US" dirty="0"/>
              <a:t> </a:t>
            </a:r>
            <a:r>
              <a:rPr lang="en-US" dirty="0" err="1"/>
              <a:t>целулоз</a:t>
            </a:r>
            <a:r>
              <a:rPr lang="sr-Cyrl-RS" dirty="0"/>
              <a:t>а</a:t>
            </a:r>
          </a:p>
          <a:p>
            <a:r>
              <a:rPr lang="en-US" dirty="0"/>
              <a:t> </a:t>
            </a:r>
            <a:r>
              <a:rPr lang="en-US" dirty="0" err="1"/>
              <a:t>карбоксиметил</a:t>
            </a:r>
            <a:r>
              <a:rPr lang="en-US" dirty="0"/>
              <a:t> </a:t>
            </a:r>
            <a:r>
              <a:rPr lang="en-US" dirty="0" err="1"/>
              <a:t>целуло</a:t>
            </a:r>
            <a:r>
              <a:rPr lang="sr-Cyrl-RS" dirty="0"/>
              <a:t>за</a:t>
            </a:r>
          </a:p>
          <a:p>
            <a:r>
              <a:rPr lang="en-US" dirty="0" err="1"/>
              <a:t>магнезијум</a:t>
            </a:r>
            <a:r>
              <a:rPr lang="en-US" dirty="0"/>
              <a:t> </a:t>
            </a:r>
            <a:r>
              <a:rPr lang="en-US" dirty="0" err="1"/>
              <a:t>стеарат</a:t>
            </a:r>
            <a:r>
              <a:rPr lang="en-US" dirty="0"/>
              <a:t> </a:t>
            </a:r>
            <a:endParaRPr lang="sr-Cyrl-RS" dirty="0"/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66"/>
    </mc:Choice>
    <mc:Fallback xmlns="">
      <p:transition spd="slow" advTm="15866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C000"/>
                </a:solidFill>
              </a:rPr>
              <a:t>Букални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филмoви</a:t>
            </a:r>
            <a:r>
              <a:rPr lang="en-US" b="1" dirty="0">
                <a:solidFill>
                  <a:srgbClr val="FFC000"/>
                </a:solidFill>
              </a:rPr>
              <a:t> и </a:t>
            </a:r>
            <a:r>
              <a:rPr lang="en-US" b="1" dirty="0" err="1">
                <a:solidFill>
                  <a:srgbClr val="FFC000"/>
                </a:solidFill>
              </a:rPr>
              <a:t>фластери</a:t>
            </a:r>
            <a:r>
              <a:rPr lang="en-US" b="1" dirty="0">
                <a:solidFill>
                  <a:srgbClr val="FFC000"/>
                </a:solidFill>
              </a:rPr>
              <a:t/>
            </a:r>
            <a:br>
              <a:rPr lang="en-US" b="1" dirty="0">
                <a:solidFill>
                  <a:srgbClr val="FFC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b="1" dirty="0">
              <a:solidFill>
                <a:srgbClr val="C00000"/>
              </a:solidFill>
            </a:endParaRPr>
          </a:p>
          <a:p>
            <a:r>
              <a:rPr lang="sr-Cyrl-RS" b="1" dirty="0">
                <a:solidFill>
                  <a:srgbClr val="C00000"/>
                </a:solidFill>
              </a:rPr>
              <a:t>М</a:t>
            </a:r>
            <a:r>
              <a:rPr lang="en-US" b="1" dirty="0">
                <a:solidFill>
                  <a:srgbClr val="C00000"/>
                </a:solidFill>
              </a:rPr>
              <a:t>АТРИКС</a:t>
            </a:r>
            <a:r>
              <a:rPr lang="sr-Cyrl-RS" b="1" dirty="0">
                <a:solidFill>
                  <a:srgbClr val="C00000"/>
                </a:solidFill>
              </a:rPr>
              <a:t> </a:t>
            </a:r>
            <a:r>
              <a:rPr lang="sr-Cyrl-RS" dirty="0"/>
              <a:t>системи</a:t>
            </a:r>
          </a:p>
          <a:p>
            <a:endParaRPr lang="sr-Cyrl-RS" dirty="0"/>
          </a:p>
          <a:p>
            <a:r>
              <a:rPr lang="sr-Cyrl-RS" b="1" dirty="0">
                <a:solidFill>
                  <a:srgbClr val="C00000"/>
                </a:solidFill>
              </a:rPr>
              <a:t>Р</a:t>
            </a:r>
            <a:r>
              <a:rPr lang="en-US" b="1" dirty="0">
                <a:solidFill>
                  <a:srgbClr val="C00000"/>
                </a:solidFill>
              </a:rPr>
              <a:t>ЕЗЕРВОАР </a:t>
            </a:r>
            <a:r>
              <a:rPr lang="en-US" dirty="0" err="1"/>
              <a:t>системи</a:t>
            </a:r>
            <a:endParaRPr lang="sr-Cyrl-RS" dirty="0"/>
          </a:p>
          <a:p>
            <a:endParaRPr lang="sr-Cyrl-RS" dirty="0"/>
          </a:p>
          <a:p>
            <a:pPr marL="0" indent="0">
              <a:buNone/>
            </a:pPr>
            <a:r>
              <a:rPr lang="en-US" dirty="0"/>
              <a:t> </a:t>
            </a: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9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9"/>
    </mc:Choice>
    <mc:Fallback xmlns="">
      <p:transition spd="slow" advTm="8379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rgbClr val="FFC000"/>
                </a:solidFill>
              </a:rPr>
              <a:t>М</a:t>
            </a:r>
            <a:r>
              <a:rPr lang="en-US" b="1" dirty="0" err="1">
                <a:solidFill>
                  <a:srgbClr val="FFC000"/>
                </a:solidFill>
              </a:rPr>
              <a:t>атрикс</a:t>
            </a:r>
            <a:r>
              <a:rPr lang="sr-Cyrl-RS" b="1" dirty="0">
                <a:solidFill>
                  <a:srgbClr val="FFC000"/>
                </a:solidFill>
              </a:rPr>
              <a:t> системи</a:t>
            </a:r>
            <a:br>
              <a:rPr lang="sr-Cyrl-RS" b="1" dirty="0">
                <a:solidFill>
                  <a:srgbClr val="FFC000"/>
                </a:solidFill>
              </a:rPr>
            </a:b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sr-Cyrl-RS" dirty="0"/>
              <a:t>Л</a:t>
            </a:r>
            <a:r>
              <a:rPr lang="en-US" dirty="0" err="1"/>
              <a:t>ековита</a:t>
            </a:r>
            <a:r>
              <a:rPr lang="en-US" dirty="0"/>
              <a:t> </a:t>
            </a:r>
            <a:r>
              <a:rPr lang="en-US" dirty="0" err="1"/>
              <a:t>супстанца</a:t>
            </a:r>
            <a:r>
              <a:rPr lang="en-US" dirty="0"/>
              <a:t>, </a:t>
            </a:r>
            <a:r>
              <a:rPr lang="en-US" dirty="0" err="1"/>
              <a:t>полимер</a:t>
            </a:r>
            <a:r>
              <a:rPr lang="en-US" dirty="0"/>
              <a:t> и </a:t>
            </a:r>
            <a:r>
              <a:rPr lang="en-US" dirty="0" err="1"/>
              <a:t>помоћне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хомогено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/>
              <a:t>измешане</a:t>
            </a:r>
            <a:r>
              <a:rPr lang="en-US" dirty="0"/>
              <a:t>. </a:t>
            </a:r>
            <a:endParaRPr lang="sr-Cyrl-RS" dirty="0"/>
          </a:p>
          <a:p>
            <a:pPr algn="just"/>
            <a:endParaRPr lang="sr-Cyrl-RS" dirty="0"/>
          </a:p>
          <a:p>
            <a:pPr algn="just"/>
            <a:r>
              <a:rPr lang="en-US" dirty="0" err="1"/>
              <a:t>Лек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ослобађа</a:t>
            </a:r>
            <a:r>
              <a:rPr lang="en-US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двосмерно</a:t>
            </a:r>
            <a:r>
              <a:rPr lang="en-US" dirty="0"/>
              <a:t>,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мукози</a:t>
            </a:r>
            <a:r>
              <a:rPr lang="en-US" dirty="0"/>
              <a:t> и </a:t>
            </a:r>
            <a:r>
              <a:rPr lang="en-US" dirty="0" err="1"/>
              <a:t>устима</a:t>
            </a:r>
            <a:r>
              <a:rPr lang="en-US" dirty="0"/>
              <a:t>, </a:t>
            </a:r>
            <a:r>
              <a:rPr lang="en-US" dirty="0" err="1"/>
              <a:t>проласком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полимерну</a:t>
            </a:r>
            <a:r>
              <a:rPr lang="en-US" dirty="0"/>
              <a:t> </a:t>
            </a:r>
            <a:r>
              <a:rPr lang="en-US" dirty="0" err="1"/>
              <a:t>мрежу</a:t>
            </a:r>
            <a:r>
              <a:rPr lang="en-US" dirty="0"/>
              <a:t>. </a:t>
            </a:r>
            <a:endParaRPr lang="sr-Cyrl-RS" dirty="0"/>
          </a:p>
          <a:p>
            <a:endParaRPr lang="sr-Cyrl-RS" dirty="0"/>
          </a:p>
          <a:p>
            <a:pPr marL="0" indent="0" algn="just">
              <a:buNone/>
            </a:pPr>
            <a:r>
              <a:rPr lang="en-US" b="1" dirty="0" err="1"/>
              <a:t>Недостатак</a:t>
            </a:r>
            <a:r>
              <a:rPr lang="sr-Cyrl-RS" dirty="0"/>
              <a:t>:</a:t>
            </a:r>
          </a:p>
          <a:p>
            <a:pPr algn="just"/>
            <a:r>
              <a:rPr lang="en-US" dirty="0" err="1"/>
              <a:t>губи</a:t>
            </a:r>
            <a:r>
              <a:rPr lang="sr-Cyrl-RS" dirty="0"/>
              <a:t>так</a:t>
            </a:r>
            <a:r>
              <a:rPr lang="en-US" dirty="0"/>
              <a:t> </a:t>
            </a:r>
            <a:r>
              <a:rPr lang="en-US" dirty="0" err="1"/>
              <a:t>одређене</a:t>
            </a:r>
            <a:r>
              <a:rPr lang="en-US" dirty="0"/>
              <a:t> </a:t>
            </a:r>
            <a:r>
              <a:rPr lang="en-US" dirty="0" err="1"/>
              <a:t>количине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endParaRPr lang="sr-Cyrl-RS" dirty="0"/>
          </a:p>
          <a:p>
            <a:pPr algn="just"/>
            <a:r>
              <a:rPr lang="en-US" dirty="0" err="1"/>
              <a:t>смањењ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биолошке</a:t>
            </a:r>
            <a:r>
              <a:rPr lang="en-US" dirty="0"/>
              <a:t> </a:t>
            </a:r>
            <a:r>
              <a:rPr lang="en-US" dirty="0" err="1"/>
              <a:t>расположивости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41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20"/>
    </mc:Choice>
    <mc:Fallback xmlns="">
      <p:transition spd="slow" advTm="2562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rgbClr val="FFC000"/>
                </a:solidFill>
              </a:rPr>
              <a:t>Резервоар</a:t>
            </a:r>
            <a:r>
              <a:rPr lang="sr-Cyrl-RS" dirty="0">
                <a:solidFill>
                  <a:srgbClr val="FFC000"/>
                </a:solidFill>
              </a:rPr>
              <a:t> </a:t>
            </a:r>
            <a:r>
              <a:rPr lang="sr-Cyrl-RS" b="1" dirty="0">
                <a:solidFill>
                  <a:srgbClr val="FFC000"/>
                </a:solidFill>
              </a:rPr>
              <a:t>системи</a:t>
            </a:r>
            <a:r>
              <a:rPr lang="sr-Cyrl-RS" dirty="0">
                <a:solidFill>
                  <a:srgbClr val="FFC000"/>
                </a:solidFill>
              </a:rPr>
              <a:t/>
            </a:r>
            <a:br>
              <a:rPr lang="sr-Cyrl-R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/>
          </a:p>
          <a:p>
            <a:r>
              <a:rPr lang="sr-Cyrl-RS" dirty="0"/>
              <a:t>Л</a:t>
            </a:r>
            <a:r>
              <a:rPr lang="en-US" dirty="0" err="1"/>
              <a:t>ековита</a:t>
            </a:r>
            <a:r>
              <a:rPr lang="en-US" dirty="0"/>
              <a:t> </a:t>
            </a:r>
            <a:r>
              <a:rPr lang="en-US" dirty="0" err="1"/>
              <a:t>супстанца</a:t>
            </a:r>
            <a:r>
              <a:rPr lang="en-US" dirty="0"/>
              <a:t> и </a:t>
            </a:r>
            <a:r>
              <a:rPr lang="en-US" dirty="0" err="1"/>
              <a:t>помоћне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одвојене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мукоадхезивног</a:t>
            </a:r>
            <a:r>
              <a:rPr lang="en-US" dirty="0"/>
              <a:t> </a:t>
            </a:r>
            <a:r>
              <a:rPr lang="en-US" dirty="0" err="1"/>
              <a:t>полимера</a:t>
            </a:r>
            <a:r>
              <a:rPr lang="en-US" dirty="0"/>
              <a:t>, а </a:t>
            </a:r>
            <a:r>
              <a:rPr lang="en-US" dirty="0" err="1"/>
              <a:t>постоји</a:t>
            </a:r>
            <a:r>
              <a:rPr lang="en-US" dirty="0"/>
              <a:t> и </a:t>
            </a:r>
            <a:r>
              <a:rPr lang="en-US" dirty="0" err="1"/>
              <a:t>слој</a:t>
            </a:r>
            <a:r>
              <a:rPr lang="en-US" dirty="0"/>
              <a:t> </a:t>
            </a:r>
            <a:r>
              <a:rPr lang="en-US" dirty="0" err="1"/>
              <a:t>непропустне</a:t>
            </a:r>
            <a:r>
              <a:rPr lang="en-US" dirty="0"/>
              <a:t> </a:t>
            </a:r>
            <a:r>
              <a:rPr lang="en-US" dirty="0" err="1"/>
              <a:t>мембране</a:t>
            </a:r>
            <a:r>
              <a:rPr lang="en-US" dirty="0"/>
              <a:t>. </a:t>
            </a:r>
            <a:endParaRPr lang="sr-Cyrl-RS" dirty="0"/>
          </a:p>
          <a:p>
            <a:endParaRPr lang="sr-Cyrl-RS" dirty="0"/>
          </a:p>
          <a:p>
            <a:r>
              <a:rPr lang="sr-Cyrl-RS" dirty="0"/>
              <a:t>Л</a:t>
            </a:r>
            <a:r>
              <a:rPr lang="en-US" dirty="0" err="1"/>
              <a:t>ек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ослобађа</a:t>
            </a:r>
            <a:r>
              <a:rPr lang="en-US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једносмерно</a:t>
            </a:r>
            <a:r>
              <a:rPr lang="sr-Cyrl-RS" dirty="0"/>
              <a:t>.</a:t>
            </a:r>
          </a:p>
          <a:p>
            <a:endParaRPr lang="sr-Cyrl-RS" dirty="0"/>
          </a:p>
          <a:p>
            <a:r>
              <a:rPr lang="sr-Cyrl-RS" dirty="0">
                <a:solidFill>
                  <a:srgbClr val="C00000"/>
                </a:solidFill>
              </a:rPr>
              <a:t>Л</a:t>
            </a:r>
            <a:r>
              <a:rPr lang="en-US" dirty="0" err="1">
                <a:solidFill>
                  <a:srgbClr val="C00000"/>
                </a:solidFill>
              </a:rPr>
              <a:t>окалн</a:t>
            </a:r>
            <a:r>
              <a:rPr lang="sr-Cyrl-RS" dirty="0">
                <a:solidFill>
                  <a:srgbClr val="C00000"/>
                </a:solidFill>
              </a:rPr>
              <a:t>и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и </a:t>
            </a:r>
            <a:r>
              <a:rPr lang="en-US" dirty="0" err="1">
                <a:solidFill>
                  <a:srgbClr val="C00000"/>
                </a:solidFill>
              </a:rPr>
              <a:t>системск</a:t>
            </a:r>
            <a:r>
              <a:rPr lang="sr-Cyrl-RS" dirty="0">
                <a:solidFill>
                  <a:srgbClr val="C00000"/>
                </a:solidFill>
              </a:rPr>
              <a:t>и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/>
              <a:t>ефек</a:t>
            </a:r>
            <a:r>
              <a:rPr lang="sr-Cyrl-RS" dirty="0"/>
              <a:t>ат</a:t>
            </a:r>
            <a:r>
              <a:rPr lang="en-US" dirty="0"/>
              <a:t>. 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6364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45"/>
    </mc:Choice>
    <mc:Fallback xmlns="">
      <p:transition spd="slow" advTm="21045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Апликација</a:t>
            </a:r>
            <a:r>
              <a:rPr lang="en-US" dirty="0"/>
              <a:t> </a:t>
            </a:r>
            <a:r>
              <a:rPr lang="en-US" dirty="0" err="1"/>
              <a:t>фластера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безболна</a:t>
            </a:r>
            <a:r>
              <a:rPr lang="en-US" dirty="0"/>
              <a:t> и </a:t>
            </a:r>
            <a:r>
              <a:rPr lang="en-US" dirty="0" err="1"/>
              <a:t>удобна</a:t>
            </a:r>
            <a:r>
              <a:rPr lang="sr-Cyrl-RS" dirty="0"/>
              <a:t>.</a:t>
            </a:r>
          </a:p>
          <a:p>
            <a:pPr algn="just"/>
            <a:endParaRPr lang="sr-Cyrl-RS" dirty="0"/>
          </a:p>
          <a:p>
            <a:pPr algn="just"/>
            <a:r>
              <a:rPr lang="sr-Cyrl-RS" dirty="0"/>
              <a:t>П</a:t>
            </a:r>
            <a:r>
              <a:rPr lang="en-US" dirty="0" err="1"/>
              <a:t>ацијенти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контролисати</a:t>
            </a:r>
            <a:r>
              <a:rPr lang="en-US" dirty="0"/>
              <a:t> </a:t>
            </a:r>
            <a:r>
              <a:rPr lang="en-US" dirty="0" err="1"/>
              <a:t>администрацију</a:t>
            </a:r>
            <a:r>
              <a:rPr lang="en-US" dirty="0"/>
              <a:t> </a:t>
            </a:r>
            <a:r>
              <a:rPr lang="en-US" dirty="0" err="1"/>
              <a:t>лековитог</a:t>
            </a:r>
            <a:r>
              <a:rPr lang="en-US" dirty="0"/>
              <a:t> </a:t>
            </a:r>
            <a:r>
              <a:rPr lang="en-US" dirty="0" err="1"/>
              <a:t>облика</a:t>
            </a:r>
            <a:r>
              <a:rPr lang="sr-Cyrl-RS" dirty="0"/>
              <a:t>.</a:t>
            </a:r>
          </a:p>
          <a:p>
            <a:pPr algn="just"/>
            <a:endParaRPr lang="sr-Cyrl-RS" dirty="0"/>
          </a:p>
          <a:p>
            <a:pPr algn="just"/>
            <a:r>
              <a:rPr lang="sr-Cyrl-RS" dirty="0"/>
              <a:t>М</a:t>
            </a:r>
            <a:r>
              <a:rPr lang="en-US" dirty="0" err="1"/>
              <a:t>олекулска</a:t>
            </a:r>
            <a:r>
              <a:rPr lang="en-US" dirty="0"/>
              <a:t> </a:t>
            </a:r>
            <a:r>
              <a:rPr lang="en-US" dirty="0" err="1"/>
              <a:t>маса</a:t>
            </a:r>
            <a:r>
              <a:rPr lang="sr-Cyrl-RS" dirty="0"/>
              <a:t> и </a:t>
            </a:r>
            <a:r>
              <a:rPr lang="en-US" dirty="0" err="1"/>
              <a:t>тачка</a:t>
            </a:r>
            <a:r>
              <a:rPr lang="en-US" dirty="0"/>
              <a:t> </a:t>
            </a:r>
            <a:r>
              <a:rPr lang="en-US" dirty="0" err="1"/>
              <a:t>топљења</a:t>
            </a:r>
            <a:r>
              <a:rPr lang="sr-Cyrl-RS" dirty="0"/>
              <a:t> лека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утицати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дифузију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фластера</a:t>
            </a:r>
            <a:r>
              <a:rPr lang="en-US" dirty="0"/>
              <a:t>. </a:t>
            </a:r>
            <a:endParaRPr lang="sr-Cyrl-RS" dirty="0"/>
          </a:p>
          <a:p>
            <a:pPr algn="just"/>
            <a:endParaRPr lang="sr-Cyrl-RS" dirty="0"/>
          </a:p>
          <a:p>
            <a:pPr algn="just"/>
            <a:r>
              <a:rPr lang="en-US" b="1" dirty="0" err="1">
                <a:solidFill>
                  <a:srgbClr val="C00000"/>
                </a:solidFill>
              </a:rPr>
              <a:t>Вишеслојни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/>
              <a:t>филмови</a:t>
            </a:r>
            <a:r>
              <a:rPr lang="en-US" dirty="0"/>
              <a:t>/</a:t>
            </a:r>
            <a:r>
              <a:rPr lang="en-US" dirty="0" err="1"/>
              <a:t>фластери</a:t>
            </a:r>
            <a:r>
              <a:rPr lang="en-US" dirty="0"/>
              <a:t> </a:t>
            </a:r>
            <a:r>
              <a:rPr lang="en-US" dirty="0" err="1"/>
              <a:t>најчешће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уклањају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пацијента</a:t>
            </a:r>
            <a:r>
              <a:rPr lang="sr-Cyrl-RS" dirty="0"/>
              <a:t>.</a:t>
            </a:r>
          </a:p>
          <a:p>
            <a:pPr algn="just"/>
            <a:endParaRPr lang="sr-Cyrl-RS" dirty="0"/>
          </a:p>
          <a:p>
            <a:pPr algn="just"/>
            <a:r>
              <a:rPr lang="sr-Cyrl-RS" b="1" dirty="0">
                <a:solidFill>
                  <a:srgbClr val="C00000"/>
                </a:solidFill>
              </a:rPr>
              <a:t>Ј</a:t>
            </a:r>
            <a:r>
              <a:rPr lang="en-US" b="1" dirty="0" err="1">
                <a:solidFill>
                  <a:srgbClr val="C00000"/>
                </a:solidFill>
              </a:rPr>
              <a:t>еднослојни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sr-Cyrl-RS" dirty="0">
                <a:solidFill>
                  <a:srgbClr val="C00000"/>
                </a:solidFill>
              </a:rPr>
              <a:t>-</a:t>
            </a:r>
            <a:r>
              <a:rPr lang="en-US" dirty="0"/>
              <a:t> </a:t>
            </a:r>
            <a:r>
              <a:rPr lang="en-US" dirty="0" err="1"/>
              <a:t>еродибилни</a:t>
            </a:r>
            <a:r>
              <a:rPr lang="en-US" dirty="0"/>
              <a:t> и </a:t>
            </a:r>
            <a:r>
              <a:rPr lang="en-US" dirty="0" err="1"/>
              <a:t>нееродибилни</a:t>
            </a:r>
            <a:r>
              <a:rPr lang="en-US" dirty="0"/>
              <a:t>. </a:t>
            </a: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4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82"/>
    </mc:Choice>
    <mc:Fallback xmlns="">
      <p:transition spd="slow" advTm="35982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Продужено</a:t>
            </a:r>
            <a:r>
              <a:rPr lang="en-US" dirty="0"/>
              <a:t> </a:t>
            </a:r>
            <a:r>
              <a:rPr lang="en-US" dirty="0" err="1"/>
              <a:t>време</a:t>
            </a:r>
            <a:r>
              <a:rPr lang="en-US" dirty="0"/>
              <a:t> </a:t>
            </a:r>
            <a:r>
              <a:rPr lang="en-US" dirty="0" err="1"/>
              <a:t>задржавања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букалној</a:t>
            </a:r>
            <a:r>
              <a:rPr lang="en-US" dirty="0"/>
              <a:t> </a:t>
            </a:r>
            <a:r>
              <a:rPr lang="en-US" dirty="0" err="1"/>
              <a:t>слузници</a:t>
            </a:r>
            <a:r>
              <a:rPr lang="en-US" dirty="0"/>
              <a:t> </a:t>
            </a:r>
            <a:r>
              <a:rPr lang="en-US" dirty="0" err="1"/>
              <a:t>омогућено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пажљивим</a:t>
            </a:r>
            <a:r>
              <a:rPr lang="en-US" dirty="0"/>
              <a:t> </a:t>
            </a:r>
            <a:r>
              <a:rPr lang="en-US" dirty="0" err="1"/>
              <a:t>одабиром</a:t>
            </a:r>
            <a:r>
              <a:rPr lang="en-US" dirty="0"/>
              <a:t> </a:t>
            </a:r>
            <a:r>
              <a:rPr lang="en-US" b="1" dirty="0" err="1">
                <a:solidFill>
                  <a:srgbClr val="C00000"/>
                </a:solidFill>
              </a:rPr>
              <a:t>полимера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са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мукоадхезивним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својствима</a:t>
            </a:r>
            <a:r>
              <a:rPr lang="sr-Cyrl-RS" b="1" dirty="0">
                <a:solidFill>
                  <a:srgbClr val="C00000"/>
                </a:solidFill>
              </a:rPr>
              <a:t>.</a:t>
            </a:r>
          </a:p>
          <a:p>
            <a:pPr algn="just"/>
            <a:endParaRPr lang="sr-Cyrl-RS" dirty="0"/>
          </a:p>
          <a:p>
            <a:pPr algn="just"/>
            <a:r>
              <a:rPr lang="sr-Cyrl-RS" b="1" dirty="0">
                <a:solidFill>
                  <a:srgbClr val="C00000"/>
                </a:solidFill>
              </a:rPr>
              <a:t>П</a:t>
            </a:r>
            <a:r>
              <a:rPr lang="en-US" b="1" dirty="0" err="1">
                <a:solidFill>
                  <a:srgbClr val="C00000"/>
                </a:solidFill>
              </a:rPr>
              <a:t>ојачивачи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пермеације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пластификатори</a:t>
            </a:r>
            <a:r>
              <a:rPr lang="en-US" b="1" dirty="0">
                <a:solidFill>
                  <a:srgbClr val="C00000"/>
                </a:solidFill>
              </a:rPr>
              <a:t> и </a:t>
            </a:r>
            <a:r>
              <a:rPr lang="en-US" b="1" dirty="0" err="1">
                <a:solidFill>
                  <a:srgbClr val="C00000"/>
                </a:solidFill>
              </a:rPr>
              <a:t>липиди</a:t>
            </a:r>
            <a:r>
              <a:rPr lang="sr-Cyrl-RS" b="1" dirty="0">
                <a:solidFill>
                  <a:srgbClr val="C00000"/>
                </a:solidFill>
              </a:rPr>
              <a:t>.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endParaRPr lang="sr-Cyrl-RS" b="1" dirty="0">
              <a:solidFill>
                <a:srgbClr val="C00000"/>
              </a:solidFill>
            </a:endParaRPr>
          </a:p>
          <a:p>
            <a:pPr algn="just"/>
            <a:endParaRPr lang="sr-Cyrl-RS" dirty="0"/>
          </a:p>
          <a:p>
            <a:pPr marL="0" indent="0" algn="just">
              <a:buNone/>
            </a:pPr>
            <a:r>
              <a:rPr lang="sr-Cyrl-RS" b="1" dirty="0"/>
              <a:t>Ж</a:t>
            </a:r>
            <a:r>
              <a:rPr lang="en-US" b="1" dirty="0" err="1"/>
              <a:t>ељене</a:t>
            </a:r>
            <a:r>
              <a:rPr lang="en-US" b="1" dirty="0"/>
              <a:t> </a:t>
            </a:r>
            <a:r>
              <a:rPr lang="en-US" b="1" dirty="0" err="1"/>
              <a:t>карактеристике</a:t>
            </a:r>
            <a:r>
              <a:rPr lang="en-US" b="1" dirty="0"/>
              <a:t> </a:t>
            </a:r>
            <a:r>
              <a:rPr lang="en-US" dirty="0" err="1"/>
              <a:t>букалног</a:t>
            </a:r>
            <a:r>
              <a:rPr lang="sr-Cyrl-RS" dirty="0"/>
              <a:t> ф</a:t>
            </a:r>
            <a:r>
              <a:rPr lang="en-US" dirty="0" err="1"/>
              <a:t>илма</a:t>
            </a:r>
            <a:r>
              <a:rPr lang="en-US" dirty="0"/>
              <a:t>/</a:t>
            </a:r>
            <a:r>
              <a:rPr lang="en-US" dirty="0" err="1"/>
              <a:t>фластера</a:t>
            </a:r>
            <a:r>
              <a:rPr lang="en-US" dirty="0"/>
              <a:t>:</a:t>
            </a:r>
            <a:endParaRPr lang="sr-Cyrl-RS" dirty="0"/>
          </a:p>
          <a:p>
            <a:pPr algn="just"/>
            <a:r>
              <a:rPr lang="en-US" dirty="0" err="1"/>
              <a:t>оптимална</a:t>
            </a:r>
            <a:r>
              <a:rPr lang="en-US" dirty="0"/>
              <a:t> </a:t>
            </a:r>
            <a:r>
              <a:rPr lang="en-US" dirty="0" err="1"/>
              <a:t>адхезија</a:t>
            </a:r>
            <a:r>
              <a:rPr lang="en-US" dirty="0"/>
              <a:t> </a:t>
            </a:r>
            <a:endParaRPr lang="sr-Cyrl-RS" dirty="0"/>
          </a:p>
          <a:p>
            <a:pPr algn="just"/>
            <a:r>
              <a:rPr lang="en-US" dirty="0" err="1"/>
              <a:t>оптимална</a:t>
            </a:r>
            <a:r>
              <a:rPr lang="en-US" dirty="0"/>
              <a:t> </a:t>
            </a:r>
            <a:r>
              <a:rPr lang="en-US" dirty="0" err="1"/>
              <a:t>дифузија</a:t>
            </a:r>
            <a:r>
              <a:rPr lang="en-US" dirty="0"/>
              <a:t> </a:t>
            </a:r>
            <a:endParaRPr lang="sr-Cyrl-RS" dirty="0"/>
          </a:p>
          <a:p>
            <a:pPr algn="just"/>
            <a:r>
              <a:rPr lang="en-US" dirty="0" err="1"/>
              <a:t>оптимална</a:t>
            </a:r>
            <a:r>
              <a:rPr lang="en-US" dirty="0"/>
              <a:t> </a:t>
            </a:r>
            <a:r>
              <a:rPr lang="en-US" dirty="0" err="1"/>
              <a:t>апсорпција</a:t>
            </a:r>
            <a:r>
              <a:rPr lang="en-US" dirty="0"/>
              <a:t> </a:t>
            </a:r>
            <a:r>
              <a:rPr lang="en-US" dirty="0" err="1"/>
              <a:t>лековите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850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12"/>
    </mc:Choice>
    <mc:Fallback xmlns="">
      <p:transition spd="slow" advTm="6721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FFC000"/>
                </a:solidFill>
              </a:rPr>
              <a:t>Предности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r>
              <a:rPr lang="sr-Cyrl-RS" dirty="0"/>
              <a:t>И</a:t>
            </a:r>
            <a:r>
              <a:rPr lang="en-US" dirty="0" err="1"/>
              <a:t>збегава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метаболизам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проласка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јетру</a:t>
            </a:r>
            <a:r>
              <a:rPr lang="sr-Cyrl-RS" dirty="0"/>
              <a:t>.</a:t>
            </a:r>
          </a:p>
          <a:p>
            <a:endParaRPr lang="sr-Cyrl-RS" dirty="0"/>
          </a:p>
          <a:p>
            <a:r>
              <a:rPr lang="sr-Cyrl-RS" dirty="0"/>
              <a:t>Б</a:t>
            </a:r>
            <a:r>
              <a:rPr lang="en-US" dirty="0" err="1"/>
              <a:t>рже</a:t>
            </a:r>
            <a:r>
              <a:rPr lang="en-US" dirty="0"/>
              <a:t> </a:t>
            </a:r>
            <a:r>
              <a:rPr lang="en-US" dirty="0" err="1"/>
              <a:t>деловање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sr-Cyrl-RS" dirty="0"/>
              <a:t>.</a:t>
            </a:r>
          </a:p>
          <a:p>
            <a:endParaRPr lang="sr-Cyrl-RS" dirty="0"/>
          </a:p>
          <a:p>
            <a:r>
              <a:rPr lang="sr-Cyrl-RS" dirty="0"/>
              <a:t>В</a:t>
            </a:r>
            <a:r>
              <a:rPr lang="en-US" dirty="0" err="1"/>
              <a:t>ећа</a:t>
            </a:r>
            <a:r>
              <a:rPr lang="en-US" dirty="0"/>
              <a:t> </a:t>
            </a:r>
            <a:r>
              <a:rPr lang="en-US" dirty="0" err="1"/>
              <a:t>стабилност</a:t>
            </a:r>
            <a:r>
              <a:rPr lang="sr-Cyrl-RS" dirty="0"/>
              <a:t> </a:t>
            </a:r>
            <a:r>
              <a:rPr lang="en-US" dirty="0"/>
              <a:t>-</a:t>
            </a:r>
            <a:r>
              <a:rPr lang="sr-Cyrl-RS" dirty="0"/>
              <a:t> </a:t>
            </a:r>
            <a:r>
              <a:rPr lang="en-US" dirty="0" err="1"/>
              <a:t>мања</a:t>
            </a:r>
            <a:r>
              <a:rPr lang="en-US" dirty="0"/>
              <a:t> </a:t>
            </a:r>
            <a:r>
              <a:rPr lang="en-US" dirty="0" err="1"/>
              <a:t>ензимска</a:t>
            </a:r>
            <a:r>
              <a:rPr lang="en-US" dirty="0"/>
              <a:t> </a:t>
            </a:r>
            <a:r>
              <a:rPr lang="en-US" dirty="0" err="1"/>
              <a:t>деградација</a:t>
            </a:r>
            <a:r>
              <a:rPr lang="sr-Cyrl-RS" dirty="0"/>
              <a:t>.</a:t>
            </a:r>
            <a:r>
              <a:rPr lang="en-US" dirty="0"/>
              <a:t> </a:t>
            </a:r>
            <a:endParaRPr lang="sr-Cyrl-RS" dirty="0"/>
          </a:p>
          <a:p>
            <a:endParaRPr lang="sr-Cyrl-RS" dirty="0"/>
          </a:p>
          <a:p>
            <a:r>
              <a:rPr lang="sr-Cyrl-RS" dirty="0" err="1"/>
              <a:t>П</a:t>
            </a:r>
            <a:r>
              <a:rPr lang="en-US" dirty="0" err="1"/>
              <a:t>огодн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код</a:t>
            </a:r>
            <a:r>
              <a:rPr lang="en-US" dirty="0"/>
              <a:t> </a:t>
            </a:r>
            <a:r>
              <a:rPr lang="en-US" dirty="0" err="1"/>
              <a:t>пацијената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en-US" dirty="0" err="1"/>
              <a:t>проблем</a:t>
            </a:r>
            <a:r>
              <a:rPr lang="sr-Cyrl-RS" dirty="0"/>
              <a:t>ом </a:t>
            </a:r>
            <a:r>
              <a:rPr lang="en-US" dirty="0" err="1"/>
              <a:t>гутањ</a:t>
            </a:r>
            <a:r>
              <a:rPr lang="sr-Cyrl-RS" dirty="0"/>
              <a:t>а</a:t>
            </a:r>
            <a:r>
              <a:rPr lang="en-US" dirty="0"/>
              <a:t>.</a:t>
            </a:r>
            <a:endParaRPr lang="sr-Cyrl-RS" dirty="0"/>
          </a:p>
          <a:p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68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380"/>
    </mc:Choice>
    <mc:Fallback xmlns="">
      <p:transition spd="slow" advTm="8338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Фармацеутско-технолошки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приступ</a:t>
            </a:r>
            <a:r>
              <a:rPr lang="en-US" b="1" dirty="0">
                <a:solidFill>
                  <a:srgbClr val="FFC000"/>
                </a:solidFill>
              </a:rPr>
              <a:t> у </a:t>
            </a:r>
            <a:r>
              <a:rPr lang="en-US" b="1" dirty="0" err="1">
                <a:solidFill>
                  <a:srgbClr val="FFC000"/>
                </a:solidFill>
              </a:rPr>
              <a:t>побољшању</a:t>
            </a:r>
            <a:r>
              <a:rPr lang="sr-Cyrl-RS" b="1" dirty="0">
                <a:solidFill>
                  <a:srgbClr val="FFC000"/>
                </a:solidFill>
              </a:rPr>
              <a:t> букалне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апсорпције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b="1" dirty="0"/>
          </a:p>
          <a:p>
            <a:r>
              <a:rPr lang="en-US" b="1" dirty="0" err="1"/>
              <a:t>Примена</a:t>
            </a:r>
            <a:r>
              <a:rPr lang="en-US" b="1" dirty="0"/>
              <a:t> </a:t>
            </a:r>
            <a:r>
              <a:rPr lang="en-US" b="1" dirty="0" err="1"/>
              <a:t>хемијских</a:t>
            </a:r>
            <a:r>
              <a:rPr lang="en-US" b="1" dirty="0"/>
              <a:t> </a:t>
            </a:r>
            <a:r>
              <a:rPr lang="en-US" b="1" dirty="0" err="1"/>
              <a:t>појачивача</a:t>
            </a:r>
            <a:r>
              <a:rPr lang="en-US" b="1" dirty="0"/>
              <a:t> </a:t>
            </a:r>
            <a:r>
              <a:rPr lang="en-US" b="1" dirty="0" err="1"/>
              <a:t>апсорпције</a:t>
            </a:r>
            <a:endParaRPr lang="sr-Cyrl-RS" b="1" dirty="0"/>
          </a:p>
          <a:p>
            <a:endParaRPr lang="sr-Cyrl-RS" b="1" dirty="0"/>
          </a:p>
          <a:p>
            <a:r>
              <a:rPr lang="en-US" b="1" dirty="0" err="1"/>
              <a:t>Примена</a:t>
            </a:r>
            <a:r>
              <a:rPr lang="en-US" b="1" dirty="0"/>
              <a:t> </a:t>
            </a:r>
            <a:r>
              <a:rPr lang="en-US" b="1" dirty="0" err="1"/>
              <a:t>физичких</a:t>
            </a:r>
            <a:r>
              <a:rPr lang="en-US" b="1" dirty="0"/>
              <a:t> </a:t>
            </a:r>
            <a:r>
              <a:rPr lang="en-US" b="1" dirty="0" err="1"/>
              <a:t>метода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побољшање</a:t>
            </a:r>
            <a:r>
              <a:rPr lang="en-US" b="1" dirty="0"/>
              <a:t> </a:t>
            </a:r>
            <a:r>
              <a:rPr lang="en-US" b="1" dirty="0" err="1"/>
              <a:t>букалне</a:t>
            </a:r>
            <a:r>
              <a:rPr lang="en-US" b="1" dirty="0"/>
              <a:t> </a:t>
            </a:r>
            <a:r>
              <a:rPr lang="en-US" b="1" dirty="0" err="1"/>
              <a:t>апсорпције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56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41"/>
    </mc:Choice>
    <mc:Fallback xmlns="">
      <p:transition spd="slow" advTm="2294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FFC000"/>
                </a:solidFill>
              </a:rPr>
              <a:t>Хемијски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sr-Cyrl-RS" b="1" dirty="0">
                <a:solidFill>
                  <a:srgbClr val="FFC000"/>
                </a:solidFill>
              </a:rPr>
              <a:t>и</a:t>
            </a:r>
            <a:r>
              <a:rPr lang="en-US" b="1" dirty="0" err="1">
                <a:solidFill>
                  <a:srgbClr val="FFC000"/>
                </a:solidFill>
              </a:rPr>
              <a:t>нхенсери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dirty="0"/>
              <a:t>И</a:t>
            </a:r>
            <a:r>
              <a:rPr lang="en-US" dirty="0" err="1"/>
              <a:t>мају</a:t>
            </a:r>
            <a:r>
              <a:rPr lang="en-US" dirty="0"/>
              <a:t> </a:t>
            </a:r>
            <a:r>
              <a:rPr lang="en-US" dirty="0" err="1"/>
              <a:t>способност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измене</a:t>
            </a:r>
            <a:r>
              <a:rPr lang="en-US" dirty="0"/>
              <a:t> </a:t>
            </a:r>
            <a:r>
              <a:rPr lang="en-US" dirty="0" err="1"/>
              <a:t>структуру</a:t>
            </a:r>
            <a:r>
              <a:rPr lang="en-US" dirty="0"/>
              <a:t> </a:t>
            </a:r>
            <a:r>
              <a:rPr lang="en-US" dirty="0" err="1"/>
              <a:t>епитела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отворе</a:t>
            </a:r>
            <a:r>
              <a:rPr lang="en-US" dirty="0"/>
              <a:t> </a:t>
            </a:r>
            <a:r>
              <a:rPr lang="en-US" dirty="0" err="1"/>
              <a:t>интерцелуларне</a:t>
            </a:r>
            <a:r>
              <a:rPr lang="en-US" dirty="0"/>
              <a:t> </a:t>
            </a:r>
            <a:r>
              <a:rPr lang="en-US" dirty="0" err="1"/>
              <a:t>везе</a:t>
            </a:r>
            <a:r>
              <a:rPr lang="sr-Cyrl-RS" dirty="0"/>
              <a:t>.</a:t>
            </a: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b="1" dirty="0">
                <a:solidFill>
                  <a:srgbClr val="C00000"/>
                </a:solidFill>
              </a:rPr>
              <a:t>П</a:t>
            </a:r>
            <a:r>
              <a:rPr lang="en-US" b="1" dirty="0" err="1">
                <a:solidFill>
                  <a:srgbClr val="C00000"/>
                </a:solidFill>
              </a:rPr>
              <a:t>обољшају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пролазак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лека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до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дубљих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слојева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односно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крвних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судова</a:t>
            </a:r>
            <a:r>
              <a:rPr lang="en-US" dirty="0"/>
              <a:t>. </a:t>
            </a:r>
            <a:endParaRPr lang="sr-Cyrl-RS" dirty="0"/>
          </a:p>
          <a:p>
            <a:endParaRPr lang="sr-Cyrl-RS" dirty="0"/>
          </a:p>
          <a:p>
            <a:pPr marL="0" indent="0">
              <a:buNone/>
            </a:pPr>
            <a:r>
              <a:rPr lang="sr-Cyrl-RS" b="1" dirty="0"/>
              <a:t>Механизам деловања</a:t>
            </a:r>
            <a:r>
              <a:rPr lang="sr-Cyrl-RS" dirty="0"/>
              <a:t>:</a:t>
            </a:r>
          </a:p>
          <a:p>
            <a:r>
              <a:rPr lang="sr-Cyrl-RS" dirty="0"/>
              <a:t>Н</a:t>
            </a:r>
            <a:r>
              <a:rPr lang="en-US" dirty="0" err="1"/>
              <a:t>арушавањ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липидног</a:t>
            </a:r>
            <a:r>
              <a:rPr lang="en-US" dirty="0"/>
              <a:t> </a:t>
            </a:r>
            <a:r>
              <a:rPr lang="en-US" dirty="0" err="1"/>
              <a:t>двослоја</a:t>
            </a:r>
            <a:r>
              <a:rPr lang="en-US" dirty="0"/>
              <a:t> </a:t>
            </a:r>
            <a:r>
              <a:rPr lang="en-US" dirty="0" err="1"/>
              <a:t>мембране</a:t>
            </a:r>
            <a:r>
              <a:rPr lang="en-US" dirty="0"/>
              <a:t>, </a:t>
            </a:r>
            <a:r>
              <a:rPr lang="en-US" dirty="0" err="1"/>
              <a:t>повећањ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пропустљивости</a:t>
            </a:r>
            <a:r>
              <a:rPr lang="en-US" dirty="0"/>
              <a:t> </a:t>
            </a:r>
            <a:r>
              <a:rPr lang="en-US" dirty="0" err="1"/>
              <a:t>мембране</a:t>
            </a:r>
            <a:r>
              <a:rPr lang="en-US" dirty="0"/>
              <a:t>, </a:t>
            </a:r>
            <a:r>
              <a:rPr lang="en-US" dirty="0" err="1"/>
              <a:t>измен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структурних</a:t>
            </a:r>
            <a:r>
              <a:rPr lang="en-US" dirty="0"/>
              <a:t> </a:t>
            </a:r>
            <a:r>
              <a:rPr lang="en-US" dirty="0" err="1"/>
              <a:t>липида</a:t>
            </a:r>
            <a:r>
              <a:rPr lang="en-US" dirty="0"/>
              <a:t> и </a:t>
            </a:r>
            <a:r>
              <a:rPr lang="en-US" dirty="0" err="1"/>
              <a:t>ћелијских</a:t>
            </a:r>
            <a:r>
              <a:rPr lang="en-US" dirty="0"/>
              <a:t> </a:t>
            </a:r>
            <a:r>
              <a:rPr lang="en-US" dirty="0" err="1"/>
              <a:t>протеина</a:t>
            </a:r>
            <a:r>
              <a:rPr lang="sr-Cyrl-RS" dirty="0"/>
              <a:t>, и</a:t>
            </a:r>
            <a:r>
              <a:rPr lang="en-US" dirty="0" err="1"/>
              <a:t>змен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реолошких</a:t>
            </a:r>
            <a:r>
              <a:rPr lang="en-US" dirty="0"/>
              <a:t> </a:t>
            </a:r>
            <a:r>
              <a:rPr lang="en-US" dirty="0" err="1"/>
              <a:t>карактеристика</a:t>
            </a:r>
            <a:r>
              <a:rPr lang="en-US" dirty="0"/>
              <a:t> </a:t>
            </a:r>
            <a:r>
              <a:rPr lang="en-US" dirty="0" err="1"/>
              <a:t>мукуса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2247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642"/>
    </mc:Choice>
    <mc:Fallback xmlns="">
      <p:transition spd="slow" advTm="46642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pPr marL="0" indent="0" algn="ctr">
              <a:buNone/>
            </a:pPr>
            <a:endParaRPr lang="sr-Cyrl-RS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sr-Cyrl-RS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sr-Cyrl-RS" dirty="0">
                <a:solidFill>
                  <a:srgbClr val="C00000"/>
                </a:solidFill>
              </a:rPr>
              <a:t>П</a:t>
            </a:r>
            <a:r>
              <a:rPr lang="en-US" dirty="0">
                <a:solidFill>
                  <a:srgbClr val="C00000"/>
                </a:solidFill>
              </a:rPr>
              <a:t>о </a:t>
            </a:r>
            <a:r>
              <a:rPr lang="en-US" dirty="0" err="1">
                <a:solidFill>
                  <a:srgbClr val="C00000"/>
                </a:solidFill>
              </a:rPr>
              <a:t>престанку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деловања</a:t>
            </a:r>
            <a:r>
              <a:rPr lang="en-US" dirty="0">
                <a:solidFill>
                  <a:srgbClr val="C00000"/>
                </a:solidFill>
              </a:rPr>
              <a:t> препарата </a:t>
            </a:r>
            <a:r>
              <a:rPr lang="en-US" dirty="0" err="1">
                <a:solidFill>
                  <a:srgbClr val="C00000"/>
                </a:solidFill>
              </a:rPr>
              <a:t>интегритет</a:t>
            </a:r>
            <a:r>
              <a:rPr lang="en-US" dirty="0">
                <a:solidFill>
                  <a:srgbClr val="C00000"/>
                </a:solidFill>
              </a:rPr>
              <a:t> и </a:t>
            </a:r>
            <a:r>
              <a:rPr lang="en-US" dirty="0" err="1">
                <a:solidFill>
                  <a:srgbClr val="C00000"/>
                </a:solidFill>
              </a:rPr>
              <a:t>баријерна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функција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мукозе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МОРАЈУ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да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се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поврате</a:t>
            </a:r>
            <a:r>
              <a:rPr lang="en-US" dirty="0">
                <a:solidFill>
                  <a:srgbClr val="C00000"/>
                </a:solidFill>
              </a:rPr>
              <a:t>.</a:t>
            </a:r>
            <a:endParaRPr lang="sr-Cyrl-RS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sr-Cyrl-RS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sr-Cyrl-RS" b="1" dirty="0"/>
          </a:p>
          <a:p>
            <a:pPr marL="0" indent="0">
              <a:buNone/>
            </a:pPr>
            <a:r>
              <a:rPr lang="sr-Cyrl-RS" b="1" dirty="0"/>
              <a:t>И</a:t>
            </a:r>
            <a:r>
              <a:rPr lang="en-US" b="1" dirty="0" err="1"/>
              <a:t>деал</a:t>
            </a:r>
            <a:r>
              <a:rPr lang="sr-Cyrl-RS" b="1" dirty="0"/>
              <a:t>ан</a:t>
            </a:r>
            <a:r>
              <a:rPr lang="en-US" b="1" dirty="0"/>
              <a:t> </a:t>
            </a:r>
            <a:r>
              <a:rPr lang="en-US" b="1" dirty="0" err="1"/>
              <a:t>појачивач</a:t>
            </a:r>
            <a:r>
              <a:rPr lang="en-US" b="1" dirty="0"/>
              <a:t> </a:t>
            </a:r>
            <a:r>
              <a:rPr lang="en-US" b="1" dirty="0" err="1"/>
              <a:t>пенетрације</a:t>
            </a:r>
            <a:r>
              <a:rPr lang="sr-Cyrl-RS" dirty="0"/>
              <a:t>:</a:t>
            </a:r>
          </a:p>
          <a:p>
            <a:r>
              <a:rPr lang="sr-Cyrl-RS" dirty="0"/>
              <a:t>Не</a:t>
            </a:r>
            <a:r>
              <a:rPr lang="en-US" dirty="0" err="1"/>
              <a:t>токсичан</a:t>
            </a:r>
            <a:endParaRPr lang="sr-Cyrl-RS" dirty="0"/>
          </a:p>
          <a:p>
            <a:r>
              <a:rPr lang="sr-Cyrl-RS" dirty="0" err="1"/>
              <a:t>Ф</a:t>
            </a:r>
            <a:r>
              <a:rPr lang="en-US" dirty="0" err="1"/>
              <a:t>армаколошки</a:t>
            </a:r>
            <a:r>
              <a:rPr lang="en-US" dirty="0"/>
              <a:t>  и </a:t>
            </a:r>
            <a:r>
              <a:rPr lang="en-US" dirty="0" err="1"/>
              <a:t>хемијски</a:t>
            </a:r>
            <a:r>
              <a:rPr lang="en-US" dirty="0"/>
              <a:t> </a:t>
            </a:r>
            <a:r>
              <a:rPr lang="en-US" dirty="0" err="1"/>
              <a:t>инертан</a:t>
            </a:r>
            <a:endParaRPr lang="sr-Cyrl-RS" dirty="0"/>
          </a:p>
          <a:p>
            <a:r>
              <a:rPr lang="sr-Cyrl-RS" dirty="0"/>
              <a:t>Н</a:t>
            </a:r>
            <a:r>
              <a:rPr lang="en-US" dirty="0"/>
              <a:t>е </a:t>
            </a:r>
            <a:r>
              <a:rPr lang="en-US" dirty="0" err="1"/>
              <a:t>иритира</a:t>
            </a:r>
            <a:endParaRPr lang="sr-Cyrl-RS" dirty="0"/>
          </a:p>
          <a:p>
            <a:r>
              <a:rPr lang="sr-Cyrl-RS" dirty="0"/>
              <a:t>Не </a:t>
            </a:r>
            <a:r>
              <a:rPr lang="en-US" dirty="0" err="1"/>
              <a:t>изазива</a:t>
            </a:r>
            <a:r>
              <a:rPr lang="en-US" dirty="0"/>
              <a:t> </a:t>
            </a:r>
            <a:r>
              <a:rPr lang="en-US" dirty="0" err="1"/>
              <a:t>алергије</a:t>
            </a:r>
            <a:endParaRPr lang="sr-Cyrl-RS" dirty="0"/>
          </a:p>
          <a:p>
            <a:pPr marL="0" indent="0">
              <a:buNone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67174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27"/>
    </mc:Choice>
    <mc:Fallback xmlns="">
      <p:transition spd="slow" advTm="32727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C000"/>
                </a:solidFill>
              </a:rPr>
              <a:t>Хемијски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sr-Cyrl-RS" b="1" dirty="0">
                <a:solidFill>
                  <a:srgbClr val="FFC000"/>
                </a:solidFill>
              </a:rPr>
              <a:t>и</a:t>
            </a:r>
            <a:r>
              <a:rPr lang="en-US" b="1" dirty="0" err="1">
                <a:solidFill>
                  <a:srgbClr val="FFC000"/>
                </a:solidFill>
              </a:rPr>
              <a:t>нхенсери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sr-Cyrl-RS" dirty="0"/>
          </a:p>
          <a:p>
            <a:pPr lvl="0"/>
            <a:r>
              <a:rPr lang="en-US" dirty="0" err="1"/>
              <a:t>Сурфактанти</a:t>
            </a:r>
            <a:endParaRPr lang="en-US" dirty="0"/>
          </a:p>
          <a:p>
            <a:pPr lvl="0"/>
            <a:r>
              <a:rPr lang="en-US" dirty="0" err="1"/>
              <a:t>Жучне</a:t>
            </a:r>
            <a:r>
              <a:rPr lang="en-US" dirty="0"/>
              <a:t> </a:t>
            </a:r>
            <a:r>
              <a:rPr lang="en-US" dirty="0" err="1"/>
              <a:t>соли</a:t>
            </a:r>
            <a:endParaRPr lang="sr-Cyrl-RS" dirty="0"/>
          </a:p>
          <a:p>
            <a:pPr lvl="0"/>
            <a:r>
              <a:rPr lang="en-US" dirty="0" err="1"/>
              <a:t>Масне</a:t>
            </a:r>
            <a:r>
              <a:rPr lang="en-US" dirty="0"/>
              <a:t> </a:t>
            </a:r>
            <a:r>
              <a:rPr lang="en-US" dirty="0" err="1"/>
              <a:t>киселине</a:t>
            </a:r>
            <a:r>
              <a:rPr lang="en-US" dirty="0"/>
              <a:t> </a:t>
            </a:r>
          </a:p>
          <a:p>
            <a:pPr lvl="0"/>
            <a:r>
              <a:rPr lang="en-US" dirty="0" err="1"/>
              <a:t>Катјонски</a:t>
            </a:r>
            <a:r>
              <a:rPr lang="en-US" dirty="0"/>
              <a:t> </a:t>
            </a:r>
            <a:r>
              <a:rPr lang="en-US" dirty="0" err="1"/>
              <a:t>полимери</a:t>
            </a:r>
            <a:endParaRPr lang="en-US" dirty="0"/>
          </a:p>
          <a:p>
            <a:pPr lvl="0"/>
            <a:r>
              <a:rPr lang="en-US" dirty="0" err="1"/>
              <a:t>Алкохол</a:t>
            </a:r>
            <a:r>
              <a:rPr lang="sr-Cyrl-RS" dirty="0"/>
              <a:t> (</a:t>
            </a:r>
            <a:r>
              <a:rPr lang="en-US" dirty="0"/>
              <a:t>5 </a:t>
            </a:r>
            <a:r>
              <a:rPr lang="en-US" dirty="0" err="1"/>
              <a:t>или</a:t>
            </a:r>
            <a:r>
              <a:rPr lang="en-US" dirty="0"/>
              <a:t> 30%</a:t>
            </a:r>
            <a:r>
              <a:rPr lang="sr-Cyrl-RS" dirty="0"/>
              <a:t>)</a:t>
            </a:r>
          </a:p>
          <a:p>
            <a:pPr lvl="0"/>
            <a:r>
              <a:rPr lang="sr-Cyrl-RS" dirty="0"/>
              <a:t>П</a:t>
            </a:r>
            <a:r>
              <a:rPr lang="en-US" dirty="0" err="1"/>
              <a:t>ропиленглико</a:t>
            </a:r>
            <a:r>
              <a:rPr lang="sr-Cyrl-RS" dirty="0"/>
              <a:t>л</a:t>
            </a:r>
          </a:p>
          <a:p>
            <a:pPr lvl="0"/>
            <a:r>
              <a:rPr lang="en-US" dirty="0"/>
              <a:t>ДМСО </a:t>
            </a:r>
          </a:p>
          <a:p>
            <a:pPr lvl="0"/>
            <a:r>
              <a:rPr lang="en-US" dirty="0" err="1"/>
              <a:t>Инхибитори</a:t>
            </a:r>
            <a:r>
              <a:rPr lang="en-US" dirty="0"/>
              <a:t> </a:t>
            </a:r>
            <a:r>
              <a:rPr lang="en-US" dirty="0" err="1"/>
              <a:t>протеаза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34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354"/>
    </mc:Choice>
    <mc:Fallback xmlns="">
      <p:transition spd="slow" advTm="59354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FFC000"/>
                </a:solidFill>
              </a:rPr>
              <a:t>физичк</a:t>
            </a:r>
            <a:r>
              <a:rPr lang="sr-Cyrl-RS" b="1" dirty="0">
                <a:solidFill>
                  <a:srgbClr val="FFC000"/>
                </a:solidFill>
              </a:rPr>
              <a:t>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метод</a:t>
            </a:r>
            <a:r>
              <a:rPr lang="sr-Cyrl-RS" b="1" dirty="0">
                <a:solidFill>
                  <a:srgbClr val="FFC000"/>
                </a:solidFill>
              </a:rPr>
              <a:t>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endParaRPr lang="sr-Cyrl-RS" b="1" dirty="0">
              <a:solidFill>
                <a:srgbClr val="C00000"/>
              </a:solidFill>
            </a:endParaRPr>
          </a:p>
          <a:p>
            <a:r>
              <a:rPr lang="sr-Cyrl-RS" b="1" dirty="0">
                <a:solidFill>
                  <a:srgbClr val="C00000"/>
                </a:solidFill>
              </a:rPr>
              <a:t>М</a:t>
            </a:r>
            <a:r>
              <a:rPr lang="en-US" b="1" dirty="0">
                <a:solidFill>
                  <a:srgbClr val="C00000"/>
                </a:solidFill>
              </a:rPr>
              <a:t>ЕХАНИЧКЕ </a:t>
            </a:r>
            <a:r>
              <a:rPr lang="sr-Cyrl-RS" dirty="0"/>
              <a:t>(с</a:t>
            </a:r>
            <a:r>
              <a:rPr lang="en-US" dirty="0" err="1"/>
              <a:t>онофореза</a:t>
            </a:r>
            <a:r>
              <a:rPr lang="en-US" dirty="0"/>
              <a:t> </a:t>
            </a:r>
            <a:r>
              <a:rPr lang="sr-Cyrl-RS" dirty="0"/>
              <a:t>)</a:t>
            </a:r>
          </a:p>
          <a:p>
            <a:endParaRPr lang="sr-Cyrl-RS" dirty="0"/>
          </a:p>
          <a:p>
            <a:r>
              <a:rPr lang="en-US" b="1" dirty="0">
                <a:solidFill>
                  <a:srgbClr val="C00000"/>
                </a:solidFill>
              </a:rPr>
              <a:t>ЕЛЕКТРИЧНЕ</a:t>
            </a:r>
            <a:r>
              <a:rPr lang="en-US" dirty="0"/>
              <a:t> </a:t>
            </a:r>
            <a:r>
              <a:rPr lang="sr-Cyrl-RS" dirty="0"/>
              <a:t>(</a:t>
            </a:r>
            <a:r>
              <a:rPr lang="en-US" dirty="0" err="1"/>
              <a:t>јонтофореза</a:t>
            </a:r>
            <a:r>
              <a:rPr lang="en-US" dirty="0"/>
              <a:t> и</a:t>
            </a:r>
            <a:r>
              <a:rPr lang="sr-Cyrl-RS" dirty="0"/>
              <a:t> е</a:t>
            </a:r>
            <a:r>
              <a:rPr lang="en-US" dirty="0" err="1"/>
              <a:t>лектропорација</a:t>
            </a:r>
            <a:r>
              <a:rPr lang="sr-Cyrl-RS" dirty="0"/>
              <a:t>)</a:t>
            </a:r>
          </a:p>
          <a:p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4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90"/>
    </mc:Choice>
    <mc:Fallback xmlns="">
      <p:transition spd="slow" advTm="2899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улога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мукоадхезивних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полимера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/>
              <a:t>М</a:t>
            </a:r>
            <a:r>
              <a:rPr lang="en-US" dirty="0" err="1"/>
              <a:t>укоадхезија</a:t>
            </a:r>
            <a:r>
              <a:rPr lang="en-US" dirty="0"/>
              <a:t> </a:t>
            </a:r>
            <a:r>
              <a:rPr lang="en-US" dirty="0" err="1"/>
              <a:t>подразумева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две</a:t>
            </a:r>
            <a:r>
              <a:rPr lang="en-US" dirty="0"/>
              <a:t> </a:t>
            </a:r>
            <a:r>
              <a:rPr lang="en-US" dirty="0" err="1"/>
              <a:t>површине</a:t>
            </a:r>
            <a:r>
              <a:rPr lang="en-US" dirty="0"/>
              <a:t> </a:t>
            </a:r>
            <a:r>
              <a:rPr lang="en-US" dirty="0" err="1"/>
              <a:t>адхерирају</a:t>
            </a:r>
            <a:r>
              <a:rPr lang="en-US" dirty="0"/>
              <a:t> </a:t>
            </a:r>
            <a:r>
              <a:rPr lang="en-US" dirty="0" err="1"/>
              <a:t>једна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другу</a:t>
            </a:r>
            <a:r>
              <a:rPr lang="en-US" dirty="0"/>
              <a:t>. </a:t>
            </a:r>
            <a:endParaRPr lang="sr-Cyrl-RS" dirty="0"/>
          </a:p>
          <a:p>
            <a:pPr algn="just"/>
            <a:r>
              <a:rPr lang="sr-Cyrl-RS" dirty="0"/>
              <a:t>Р</a:t>
            </a:r>
            <a:r>
              <a:rPr lang="en-US" dirty="0" err="1"/>
              <a:t>азличити</a:t>
            </a:r>
            <a:r>
              <a:rPr lang="en-US" dirty="0"/>
              <a:t> </a:t>
            </a:r>
            <a:r>
              <a:rPr lang="en-US" dirty="0" err="1"/>
              <a:t>полимери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испољавати</a:t>
            </a:r>
            <a:r>
              <a:rPr lang="en-US" dirty="0"/>
              <a:t> </a:t>
            </a:r>
            <a:r>
              <a:rPr lang="en-US" dirty="0" err="1"/>
              <a:t>мукоадхезивна</a:t>
            </a:r>
            <a:r>
              <a:rPr lang="en-US" dirty="0"/>
              <a:t> </a:t>
            </a:r>
            <a:r>
              <a:rPr lang="en-US" dirty="0" err="1"/>
              <a:t>својства</a:t>
            </a:r>
            <a:r>
              <a:rPr lang="sr-Cyrl-RS" dirty="0"/>
              <a:t>. </a:t>
            </a:r>
          </a:p>
          <a:p>
            <a:pPr algn="just"/>
            <a:r>
              <a:rPr lang="sr-Cyrl-RS" dirty="0"/>
              <a:t>Д</a:t>
            </a:r>
            <a:r>
              <a:rPr lang="en-US" dirty="0" err="1"/>
              <a:t>уже</a:t>
            </a:r>
            <a:r>
              <a:rPr lang="en-US" dirty="0"/>
              <a:t> </a:t>
            </a:r>
            <a:r>
              <a:rPr lang="en-US" dirty="0" err="1"/>
              <a:t>задржавање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и </a:t>
            </a:r>
            <a:r>
              <a:rPr lang="en-US" dirty="0" err="1"/>
              <a:t>знач</a:t>
            </a:r>
            <a:r>
              <a:rPr lang="sr-Cyrl-RS" dirty="0"/>
              <a:t>а</a:t>
            </a:r>
            <a:r>
              <a:rPr lang="en-US" dirty="0" err="1"/>
              <a:t>јно</a:t>
            </a:r>
            <a:r>
              <a:rPr lang="sr-Cyrl-RS" dirty="0"/>
              <a:t> се</a:t>
            </a:r>
            <a:r>
              <a:rPr lang="en-US" dirty="0"/>
              <a:t> </a:t>
            </a:r>
            <a:r>
              <a:rPr lang="en-US" dirty="0" err="1"/>
              <a:t>побошља</a:t>
            </a:r>
            <a:r>
              <a:rPr lang="sr-Cyrl-RS" dirty="0"/>
              <a:t>ва </a:t>
            </a:r>
            <a:r>
              <a:rPr lang="en-US" dirty="0" err="1"/>
              <a:t>испорук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. </a:t>
            </a:r>
            <a:endParaRPr lang="sr-Cyrl-RS" dirty="0"/>
          </a:p>
          <a:p>
            <a:pPr marL="0" indent="0">
              <a:buNone/>
            </a:pPr>
            <a:endParaRPr lang="sr-Cyrl-RS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sr-Cyrl-RS" dirty="0">
                <a:solidFill>
                  <a:srgbClr val="C00000"/>
                </a:solidFill>
              </a:rPr>
              <a:t>Х</a:t>
            </a:r>
            <a:r>
              <a:rPr lang="en-US" dirty="0" err="1">
                <a:solidFill>
                  <a:srgbClr val="C00000"/>
                </a:solidFill>
              </a:rPr>
              <a:t>идратациј</a:t>
            </a:r>
            <a:r>
              <a:rPr lang="sr-Cyrl-RS" dirty="0">
                <a:solidFill>
                  <a:srgbClr val="C00000"/>
                </a:solidFill>
              </a:rPr>
              <a:t>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полимера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>
                <a:solidFill>
                  <a:srgbClr val="C00000"/>
                </a:solidFill>
              </a:rPr>
              <a:t>квашење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мукозе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>
                <a:solidFill>
                  <a:srgbClr val="C00000"/>
                </a:solidFill>
              </a:rPr>
              <a:t>дифузиј</a:t>
            </a:r>
            <a:r>
              <a:rPr lang="sr-Cyrl-RS" dirty="0">
                <a:solidFill>
                  <a:srgbClr val="C00000"/>
                </a:solidFill>
              </a:rPr>
              <a:t>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полимера</a:t>
            </a:r>
            <a:r>
              <a:rPr lang="en-US" dirty="0">
                <a:solidFill>
                  <a:srgbClr val="C00000"/>
                </a:solidFill>
              </a:rPr>
              <a:t> у </a:t>
            </a:r>
            <a:r>
              <a:rPr lang="en-US" dirty="0" err="1">
                <a:solidFill>
                  <a:srgbClr val="C00000"/>
                </a:solidFill>
              </a:rPr>
              <a:t>мукус</a:t>
            </a:r>
            <a:r>
              <a:rPr lang="en-US" dirty="0">
                <a:solidFill>
                  <a:srgbClr val="C00000"/>
                </a:solidFill>
              </a:rPr>
              <a:t> и </a:t>
            </a:r>
            <a:r>
              <a:rPr lang="en-US" dirty="0" err="1">
                <a:solidFill>
                  <a:srgbClr val="C00000"/>
                </a:solidFill>
              </a:rPr>
              <a:t>успостављање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чврстих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интермолекулских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водоничних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веза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са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гликопротеинима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мукозе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5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332"/>
    </mc:Choice>
    <mc:Fallback xmlns="">
      <p:transition spd="slow" advTm="59332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6245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Карактеристике мукоадхезивних п</a:t>
            </a:r>
            <a:r>
              <a:rPr lang="en-US" dirty="0" err="1"/>
              <a:t>олимер</a:t>
            </a:r>
            <a:r>
              <a:rPr lang="sr-Cyrl-RS" dirty="0"/>
              <a:t>а:</a:t>
            </a:r>
          </a:p>
          <a:p>
            <a:pPr marL="0" indent="0">
              <a:buNone/>
            </a:pPr>
            <a:endParaRPr lang="sr-Cyrl-RS" dirty="0"/>
          </a:p>
          <a:p>
            <a:r>
              <a:rPr lang="sr-Cyrl-RS" dirty="0"/>
              <a:t>В</a:t>
            </a:r>
            <a:r>
              <a:rPr lang="en-US" dirty="0" err="1"/>
              <a:t>елик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молекулск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мас</a:t>
            </a:r>
            <a:r>
              <a:rPr lang="sr-Cyrl-RS" dirty="0"/>
              <a:t>а</a:t>
            </a:r>
          </a:p>
          <a:p>
            <a:r>
              <a:rPr lang="sr-Cyrl-RS" dirty="0" err="1"/>
              <a:t>В</a:t>
            </a:r>
            <a:r>
              <a:rPr lang="en-US" dirty="0" err="1"/>
              <a:t>исок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вискозност</a:t>
            </a:r>
            <a:endParaRPr lang="sr-Cyrl-RS" dirty="0"/>
          </a:p>
          <a:p>
            <a:r>
              <a:rPr lang="sr-Cyrl-RS" dirty="0" err="1"/>
              <a:t>Л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пријањањ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мукозу</a:t>
            </a:r>
            <a:r>
              <a:rPr lang="en-US" dirty="0"/>
              <a:t> </a:t>
            </a:r>
            <a:endParaRPr lang="sr-Cyrl-RS" dirty="0"/>
          </a:p>
          <a:p>
            <a:r>
              <a:rPr lang="sr-Cyrl-RS" dirty="0"/>
              <a:t>Б</a:t>
            </a:r>
            <a:r>
              <a:rPr lang="en-US" dirty="0" err="1"/>
              <a:t>иоразградиви</a:t>
            </a:r>
            <a:endParaRPr lang="sr-Cyrl-R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2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53"/>
    </mc:Choice>
    <mc:Fallback xmlns="">
      <p:transition spd="slow" advTm="12153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77380809"/>
              </p:ext>
            </p:extLst>
          </p:nvPr>
        </p:nvGraphicFramePr>
        <p:xfrm>
          <a:off x="609600" y="381003"/>
          <a:ext cx="7391400" cy="5867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9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1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8637">
                <a:tc>
                  <a:txBody>
                    <a:bodyPr/>
                    <a:lstStyle/>
                    <a:p>
                      <a:pPr marL="2266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Синтетски полимери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Природни полимери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6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1. Деривати целулозе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Трагаканта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5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Метилцелулоза (MC)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Натријум алгинат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9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Етил целулоза (EC)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Гуар гума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99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Хидроксиетил целулоза (HEC)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Ксантан гума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99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Хидроксипропил целулоза(HPC)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Растворљиви скроб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Хидроксипропилметил целулоза(HPMC)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Хитосан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39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Натријум карбокси метил целулоза (NaCMC).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Желатин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2.  Полимери акрилне киселине (Каробомери)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1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3.  Поли хидроксиетил метилакрилат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386"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US" sz="1200">
                          <a:effectLst/>
                        </a:rPr>
                        <a:t>Поливинил пиролидон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042"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US" sz="1200">
                          <a:effectLst/>
                        </a:rPr>
                        <a:t>Полиетилен оксид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9386"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US" sz="1200" dirty="0" err="1">
                          <a:effectLst/>
                        </a:rPr>
                        <a:t>Поливинил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алкохол</a:t>
                      </a:r>
                      <a:endParaRPr lang="en-US" sz="1100" dirty="0">
                        <a:solidFill>
                          <a:srgbClr val="5F497A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6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28"/>
    </mc:Choice>
    <mc:Fallback xmlns="">
      <p:transition spd="slow" advTm="29428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rgbClr val="FFC000"/>
                </a:solidFill>
              </a:rPr>
              <a:t>,,</a:t>
            </a:r>
            <a:r>
              <a:rPr lang="en-US" b="1" dirty="0" err="1">
                <a:solidFill>
                  <a:srgbClr val="FFC000"/>
                </a:solidFill>
              </a:rPr>
              <a:t>паметни</a:t>
            </a:r>
            <a:r>
              <a:rPr lang="en-US" b="1" dirty="0">
                <a:solidFill>
                  <a:srgbClr val="FFC000"/>
                </a:solidFill>
              </a:rPr>
              <a:t>” </a:t>
            </a:r>
            <a:r>
              <a:rPr lang="en-US" b="1" dirty="0" err="1">
                <a:solidFill>
                  <a:srgbClr val="FFC000"/>
                </a:solidFill>
              </a:rPr>
              <a:t>полимер</a:t>
            </a:r>
            <a:r>
              <a:rPr lang="sr-Cyrl-RS" b="1" dirty="0">
                <a:solidFill>
                  <a:srgbClr val="FFC000"/>
                </a:solidFill>
              </a:rPr>
              <a:t>и</a:t>
            </a: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/>
              <a:t>П</a:t>
            </a:r>
            <a:r>
              <a:rPr lang="en-US" dirty="0" err="1"/>
              <a:t>олимер</a:t>
            </a:r>
            <a:r>
              <a:rPr lang="sr-Cyrl-RS" dirty="0"/>
              <a:t>и који</a:t>
            </a:r>
            <a:r>
              <a:rPr lang="en-US" dirty="0"/>
              <a:t> </a:t>
            </a:r>
            <a:r>
              <a:rPr lang="en-US" dirty="0" err="1"/>
              <a:t>реагуј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стимулусе</a:t>
            </a:r>
            <a:r>
              <a:rPr lang="en-US" dirty="0"/>
              <a:t> </a:t>
            </a:r>
            <a:r>
              <a:rPr lang="sr-Cyrl-RS" dirty="0"/>
              <a:t>попут промене: </a:t>
            </a:r>
          </a:p>
          <a:p>
            <a:r>
              <a:rPr lang="en-US" dirty="0"/>
              <a:t>pH </a:t>
            </a:r>
            <a:r>
              <a:rPr lang="en-US" dirty="0" err="1"/>
              <a:t>вредности</a:t>
            </a:r>
            <a:endParaRPr lang="sr-Cyrl-RS" dirty="0"/>
          </a:p>
          <a:p>
            <a:r>
              <a:rPr lang="sr-Cyrl-RS" dirty="0"/>
              <a:t>т</a:t>
            </a:r>
            <a:r>
              <a:rPr lang="en-US" dirty="0" err="1"/>
              <a:t>емпературе</a:t>
            </a:r>
            <a:endParaRPr lang="sr-Cyrl-RS" dirty="0"/>
          </a:p>
          <a:p>
            <a:r>
              <a:rPr lang="sr-Cyrl-RS" dirty="0"/>
              <a:t>с</a:t>
            </a:r>
            <a:r>
              <a:rPr lang="en-US" dirty="0" err="1"/>
              <a:t>ветлости</a:t>
            </a:r>
            <a:endParaRPr lang="sr-Cyrl-RS" dirty="0"/>
          </a:p>
          <a:p>
            <a:endParaRPr lang="sr-Cyrl-RS" dirty="0"/>
          </a:p>
          <a:p>
            <a:pPr marL="0" indent="0">
              <a:buNone/>
            </a:pPr>
            <a:r>
              <a:rPr lang="sr-Cyrl-RS" dirty="0"/>
              <a:t>Најчешће коришћени:</a:t>
            </a:r>
          </a:p>
          <a:p>
            <a:r>
              <a:rPr lang="en-US" b="1" dirty="0" err="1">
                <a:solidFill>
                  <a:srgbClr val="C00000"/>
                </a:solidFill>
              </a:rPr>
              <a:t>акриламид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sr-Cyrl-RS" dirty="0"/>
          </a:p>
          <a:p>
            <a:r>
              <a:rPr lang="en-US" b="1" dirty="0" err="1">
                <a:solidFill>
                  <a:srgbClr val="C00000"/>
                </a:solidFill>
              </a:rPr>
              <a:t>метакрилна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киселина</a:t>
            </a:r>
            <a:endParaRPr lang="sr-Cyrl-R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9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04"/>
    </mc:Choice>
    <mc:Fallback xmlns="">
      <p:transition spd="slow" advTm="3220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C000"/>
                </a:solidFill>
              </a:rPr>
              <a:t>Недостац</a:t>
            </a:r>
            <a:r>
              <a:rPr lang="sr-Cyrl-RS" b="1" dirty="0">
                <a:solidFill>
                  <a:srgbClr val="FFC000"/>
                </a:solidFill>
              </a:rPr>
              <a:t>и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З</a:t>
            </a:r>
            <a:r>
              <a:rPr lang="en-US" dirty="0" err="1"/>
              <a:t>адржавањ</a:t>
            </a:r>
            <a:r>
              <a:rPr lang="sr-Cyrl-RS" dirty="0"/>
              <a:t>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гутања</a:t>
            </a:r>
            <a:r>
              <a:rPr lang="en-US" dirty="0"/>
              <a:t>.</a:t>
            </a:r>
            <a:endParaRPr lang="sr-Cyrl-RS" dirty="0"/>
          </a:p>
          <a:p>
            <a:r>
              <a:rPr lang="sr-Cyrl-RS" dirty="0"/>
              <a:t>Немогућност примене лекова г</a:t>
            </a:r>
            <a:r>
              <a:rPr lang="en-US" dirty="0" err="1"/>
              <a:t>ор</a:t>
            </a:r>
            <a:r>
              <a:rPr lang="sr-Cyrl-RS" dirty="0"/>
              <a:t>ког </a:t>
            </a:r>
            <a:r>
              <a:rPr lang="en-US" dirty="0"/>
              <a:t>и </a:t>
            </a:r>
            <a:r>
              <a:rPr lang="en-US" dirty="0" err="1"/>
              <a:t>неприја</a:t>
            </a:r>
            <a:r>
              <a:rPr lang="sr-Cyrl-RS" dirty="0"/>
              <a:t>тног</a:t>
            </a:r>
            <a:r>
              <a:rPr lang="en-US" dirty="0"/>
              <a:t> </a:t>
            </a:r>
            <a:r>
              <a:rPr lang="en-US" dirty="0" err="1"/>
              <a:t>укус</a:t>
            </a:r>
            <a:r>
              <a:rPr lang="sr-Cyrl-RS" dirty="0"/>
              <a:t>а</a:t>
            </a:r>
            <a:r>
              <a:rPr lang="en-US" dirty="0"/>
              <a:t>. </a:t>
            </a:r>
            <a:endParaRPr lang="sr-Cyrl-RS" dirty="0"/>
          </a:p>
          <a:p>
            <a:r>
              <a:rPr lang="sr-Cyrl-RS" dirty="0"/>
              <a:t>М</a:t>
            </a:r>
            <a:r>
              <a:rPr lang="en-US" dirty="0" err="1"/>
              <a:t>але</a:t>
            </a:r>
            <a:r>
              <a:rPr lang="en-US" dirty="0"/>
              <a:t> </a:t>
            </a:r>
            <a:r>
              <a:rPr lang="en-US" dirty="0" err="1"/>
              <a:t>дозе</a:t>
            </a:r>
            <a:r>
              <a:rPr lang="en-US" dirty="0"/>
              <a:t>. </a:t>
            </a:r>
            <a:endParaRPr lang="sr-Cyrl-RS" dirty="0"/>
          </a:p>
          <a:p>
            <a:r>
              <a:rPr lang="sr-Cyrl-RS" dirty="0"/>
              <a:t>Могућност </a:t>
            </a:r>
            <a:r>
              <a:rPr lang="en-US" dirty="0" err="1"/>
              <a:t>аспирације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sr-Cyrl-RS" dirty="0"/>
              <a:t>.</a:t>
            </a:r>
          </a:p>
          <a:p>
            <a:r>
              <a:rPr lang="sr-Cyrl-RS" dirty="0" err="1"/>
              <a:t>О</a:t>
            </a:r>
            <a:r>
              <a:rPr lang="en-US" dirty="0" err="1"/>
              <a:t>граничен</a:t>
            </a:r>
            <a:r>
              <a:rPr lang="en-US" dirty="0"/>
              <a:t> </a:t>
            </a:r>
            <a:r>
              <a:rPr lang="sr-Cyrl-RS" dirty="0" err="1"/>
              <a:t>у</a:t>
            </a:r>
            <a:r>
              <a:rPr lang="en-US" dirty="0" err="1"/>
              <a:t>нос</a:t>
            </a:r>
            <a:r>
              <a:rPr lang="en-US" dirty="0"/>
              <a:t> </a:t>
            </a:r>
            <a:r>
              <a:rPr lang="en-US" dirty="0" err="1"/>
              <a:t>хране</a:t>
            </a:r>
            <a:r>
              <a:rPr lang="en-US" dirty="0"/>
              <a:t> и </a:t>
            </a:r>
            <a:r>
              <a:rPr lang="en-US" dirty="0" err="1"/>
              <a:t>воде</a:t>
            </a:r>
            <a:r>
              <a:rPr lang="sr-Cyrl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217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18"/>
    </mc:Choice>
    <mc:Fallback xmlns="">
      <p:transition spd="slow" advTm="4521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/>
          <a:lstStyle/>
          <a:p>
            <a:r>
              <a:rPr lang="en-US" dirty="0"/>
              <a:t>4–4000 </a:t>
            </a:r>
            <a:r>
              <a:rPr lang="en-US" dirty="0" err="1"/>
              <a:t>пута</a:t>
            </a:r>
            <a:r>
              <a:rPr lang="en-US" dirty="0"/>
              <a:t> </a:t>
            </a:r>
            <a:r>
              <a:rPr lang="sr-Cyrl-RS" dirty="0"/>
              <a:t>већа п</a:t>
            </a:r>
            <a:r>
              <a:rPr lang="en-US" dirty="0" err="1"/>
              <a:t>ермеабилност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букалну </a:t>
            </a:r>
            <a:r>
              <a:rPr lang="en-US" dirty="0" err="1"/>
              <a:t>мукозу</a:t>
            </a:r>
            <a:r>
              <a:rPr lang="sr-Cyrl-RS" dirty="0"/>
              <a:t> у поређењу са кожом.</a:t>
            </a:r>
            <a:r>
              <a:rPr lang="en-US" dirty="0"/>
              <a:t> </a:t>
            </a:r>
            <a:endParaRPr lang="sr-Cyrl-RS" dirty="0"/>
          </a:p>
          <a:p>
            <a:endParaRPr lang="sr-Cyrl-RS" dirty="0"/>
          </a:p>
          <a:p>
            <a:r>
              <a:rPr lang="sr-Cyrl-RS" dirty="0"/>
              <a:t>М</a:t>
            </a:r>
            <a:r>
              <a:rPr lang="en-US" dirty="0" err="1"/>
              <a:t>ањ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пермеабилн</a:t>
            </a:r>
            <a:r>
              <a:rPr lang="sr-Cyrl-RS" dirty="0"/>
              <a:t>ост  кроз букалну мукозу</a:t>
            </a:r>
            <a:r>
              <a:rPr lang="en-US" dirty="0"/>
              <a:t> у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танко</a:t>
            </a:r>
            <a:r>
              <a:rPr lang="en-US" dirty="0"/>
              <a:t> </a:t>
            </a:r>
            <a:r>
              <a:rPr lang="en-US" dirty="0" err="1"/>
              <a:t>црево</a:t>
            </a:r>
            <a:r>
              <a:rPr lang="en-US" dirty="0"/>
              <a:t>, </a:t>
            </a:r>
            <a:r>
              <a:rPr lang="en-US" dirty="0" err="1"/>
              <a:t>ректум</a:t>
            </a:r>
            <a:r>
              <a:rPr lang="en-US" dirty="0"/>
              <a:t>.</a:t>
            </a:r>
          </a:p>
          <a:p>
            <a:endParaRPr lang="sr-Cyrl-RS" dirty="0"/>
          </a:p>
          <a:p>
            <a:r>
              <a:rPr lang="sr-Cyrl-RS" dirty="0"/>
              <a:t>В</a:t>
            </a:r>
            <a:r>
              <a:rPr lang="en-US" dirty="0" err="1"/>
              <a:t>елик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количин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течности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растварање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.</a:t>
            </a:r>
            <a:endParaRPr lang="sr-Cyrl-RS" dirty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89129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30"/>
    </mc:Choice>
    <mc:Fallback xmlns="">
      <p:transition spd="slow" advTm="3813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>
                <a:solidFill>
                  <a:srgbClr val="FFC000"/>
                </a:solidFill>
              </a:rPr>
              <a:t>С</a:t>
            </a:r>
            <a:r>
              <a:rPr lang="en-US" b="1" dirty="0" err="1">
                <a:solidFill>
                  <a:srgbClr val="FFC000"/>
                </a:solidFill>
              </a:rPr>
              <a:t>ублингвалн</a:t>
            </a:r>
            <a:r>
              <a:rPr lang="sr-Cyrl-RS" b="1" dirty="0">
                <a:solidFill>
                  <a:srgbClr val="FFC000"/>
                </a:solidFill>
              </a:rPr>
              <a:t>а</a:t>
            </a:r>
            <a:r>
              <a:rPr lang="en-US" b="1" dirty="0">
                <a:solidFill>
                  <a:srgbClr val="FFC000"/>
                </a:solidFill>
              </a:rPr>
              <a:t> и </a:t>
            </a:r>
            <a:r>
              <a:rPr lang="en-US" b="1" dirty="0" err="1">
                <a:solidFill>
                  <a:srgbClr val="FFC000"/>
                </a:solidFill>
              </a:rPr>
              <a:t>букалн</a:t>
            </a:r>
            <a:r>
              <a:rPr lang="sr-Cyrl-RS" b="1" dirty="0">
                <a:solidFill>
                  <a:srgbClr val="FFC000"/>
                </a:solidFill>
              </a:rPr>
              <a:t>а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примен</a:t>
            </a:r>
            <a:r>
              <a:rPr lang="sr-Cyrl-RS" b="1" dirty="0">
                <a:solidFill>
                  <a:srgbClr val="FFC000"/>
                </a:solidFill>
              </a:rPr>
              <a:t>а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b="1" dirty="0"/>
              <a:t>ЛОКАЛНO ДЕЛОВАЊЕ</a:t>
            </a:r>
          </a:p>
          <a:p>
            <a:endParaRPr lang="sr-Cyrl-RS" b="1" dirty="0"/>
          </a:p>
          <a:p>
            <a:r>
              <a:rPr lang="en-US" b="1" dirty="0"/>
              <a:t>СИСТЕМСКО ДЕЛОВАЊЕ</a:t>
            </a:r>
            <a:r>
              <a:rPr lang="en-US" dirty="0"/>
              <a:t>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60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45"/>
    </mc:Choice>
    <mc:Fallback xmlns="">
      <p:transition spd="slow" advTm="1364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FFC000"/>
                </a:solidFill>
              </a:rPr>
              <a:t>Карактеристике букалне и сублингвалне слузнице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>
            <a:normAutofit/>
          </a:bodyPr>
          <a:lstStyle/>
          <a:p>
            <a:pPr algn="just"/>
            <a:r>
              <a:rPr lang="sr-Cyrl-RS" b="1" dirty="0"/>
              <a:t>С</a:t>
            </a:r>
            <a:r>
              <a:rPr lang="en-US" b="1" dirty="0" err="1"/>
              <a:t>ублингвалн</a:t>
            </a:r>
            <a:r>
              <a:rPr lang="sr-Cyrl-RS" b="1" dirty="0"/>
              <a:t>а</a:t>
            </a:r>
            <a:r>
              <a:rPr lang="sr-Cyrl-RS" dirty="0"/>
              <a:t> регија: </a:t>
            </a:r>
            <a:r>
              <a:rPr lang="en-US" dirty="0"/>
              <a:t>26</a:t>
            </a:r>
            <a:r>
              <a:rPr lang="sr-Cyrl-RS" dirty="0"/>
              <a:t>,</a:t>
            </a:r>
            <a:r>
              <a:rPr lang="en-US" dirty="0"/>
              <a:t>5 ± 4</a:t>
            </a:r>
            <a:r>
              <a:rPr lang="sr-Cyrl-RS" dirty="0"/>
              <a:t>,</a:t>
            </a:r>
            <a:r>
              <a:rPr lang="en-US" dirty="0"/>
              <a:t>2cm</a:t>
            </a:r>
            <a:r>
              <a:rPr lang="en-US" baseline="30000" dirty="0"/>
              <a:t>2</a:t>
            </a:r>
            <a:endParaRPr lang="sr-Cyrl-RS" dirty="0"/>
          </a:p>
          <a:p>
            <a:pPr algn="just"/>
            <a:r>
              <a:rPr lang="sr-Cyrl-RS" b="1" dirty="0"/>
              <a:t>Б</a:t>
            </a:r>
            <a:r>
              <a:rPr lang="en-US" b="1" dirty="0" err="1"/>
              <a:t>укалн</a:t>
            </a:r>
            <a:r>
              <a:rPr lang="sr-Cyrl-RS" b="1" dirty="0"/>
              <a:t>а</a:t>
            </a:r>
            <a:r>
              <a:rPr lang="sr-Cyrl-RS" dirty="0"/>
              <a:t> регија: </a:t>
            </a:r>
            <a:r>
              <a:rPr lang="en-US" dirty="0"/>
              <a:t>50</a:t>
            </a:r>
            <a:r>
              <a:rPr lang="sr-Cyrl-RS" dirty="0"/>
              <a:t>,</a:t>
            </a:r>
            <a:r>
              <a:rPr lang="en-US" dirty="0"/>
              <a:t>2</a:t>
            </a:r>
            <a:r>
              <a:rPr lang="sr-Cyrl-RS" dirty="0"/>
              <a:t> </a:t>
            </a:r>
            <a:r>
              <a:rPr lang="en-US" dirty="0"/>
              <a:t>±</a:t>
            </a:r>
            <a:r>
              <a:rPr lang="sr-Cyrl-RS" dirty="0"/>
              <a:t> </a:t>
            </a:r>
            <a:r>
              <a:rPr lang="en-US" dirty="0"/>
              <a:t>2</a:t>
            </a:r>
            <a:r>
              <a:rPr lang="sr-Cyrl-RS" dirty="0"/>
              <a:t>,</a:t>
            </a:r>
            <a:r>
              <a:rPr lang="en-US" dirty="0"/>
              <a:t>9cm</a:t>
            </a:r>
            <a:r>
              <a:rPr lang="en-US" baseline="30000" dirty="0"/>
              <a:t>2</a:t>
            </a:r>
            <a:r>
              <a:rPr lang="en-US" dirty="0"/>
              <a:t>. </a:t>
            </a:r>
            <a:endParaRPr lang="sr-Cyrl-RS" dirty="0"/>
          </a:p>
          <a:p>
            <a:endParaRPr lang="sr-Cyrl-RS" dirty="0"/>
          </a:p>
          <a:p>
            <a:pPr algn="just"/>
            <a:r>
              <a:rPr lang="sr-Cyrl-RS" dirty="0"/>
              <a:t>П</a:t>
            </a:r>
            <a:r>
              <a:rPr lang="en-US" dirty="0" err="1"/>
              <a:t>овршинск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en-US" dirty="0" err="1"/>
              <a:t>слој</a:t>
            </a:r>
            <a:r>
              <a:rPr lang="en-US" dirty="0"/>
              <a:t> </a:t>
            </a:r>
            <a:r>
              <a:rPr lang="en-US" dirty="0" err="1"/>
              <a:t>епитела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везују</a:t>
            </a:r>
            <a:r>
              <a:rPr lang="en-US" dirty="0"/>
              <a:t> </a:t>
            </a:r>
            <a:r>
              <a:rPr lang="en-US" dirty="0" err="1"/>
              <a:t>компоненте</a:t>
            </a:r>
            <a:r>
              <a:rPr lang="en-US" dirty="0"/>
              <a:t> </a:t>
            </a:r>
            <a:r>
              <a:rPr lang="en-US" dirty="0" err="1"/>
              <a:t>саливе</a:t>
            </a:r>
            <a:r>
              <a:rPr lang="en-US" dirty="0"/>
              <a:t> </a:t>
            </a:r>
            <a:r>
              <a:rPr lang="en-US" dirty="0" err="1"/>
              <a:t>формирају</a:t>
            </a:r>
            <a:r>
              <a:rPr lang="sr-Cyrl-RS" dirty="0"/>
              <a:t>ћи </a:t>
            </a:r>
            <a:r>
              <a:rPr lang="en-US" dirty="0" err="1"/>
              <a:t>слој</a:t>
            </a:r>
            <a:r>
              <a:rPr lang="en-US" dirty="0"/>
              <a:t> </a:t>
            </a:r>
            <a:r>
              <a:rPr lang="en-US" dirty="0" err="1"/>
              <a:t>мукуса</a:t>
            </a:r>
            <a:r>
              <a:rPr lang="en-US" dirty="0"/>
              <a:t>. </a:t>
            </a:r>
            <a:endParaRPr lang="sr-Cyrl-RS" dirty="0"/>
          </a:p>
          <a:p>
            <a:endParaRPr lang="en-US" dirty="0"/>
          </a:p>
          <a:p>
            <a:pPr algn="just"/>
            <a:r>
              <a:rPr lang="sr-Cyrl-RS" dirty="0"/>
              <a:t>С</a:t>
            </a:r>
            <a:r>
              <a:rPr lang="en-US" dirty="0" err="1"/>
              <a:t>астав</a:t>
            </a:r>
            <a:r>
              <a:rPr lang="en-US" dirty="0"/>
              <a:t> </a:t>
            </a:r>
            <a:r>
              <a:rPr lang="en-US" dirty="0" err="1"/>
              <a:t>мукуса</a:t>
            </a:r>
            <a:r>
              <a:rPr lang="sr-Cyrl-RS" dirty="0"/>
              <a:t>: </a:t>
            </a:r>
            <a:r>
              <a:rPr lang="en-US" dirty="0"/>
              <a:t> 95% </a:t>
            </a:r>
            <a:r>
              <a:rPr lang="en-US" dirty="0" err="1"/>
              <a:t>вода</a:t>
            </a:r>
            <a:r>
              <a:rPr lang="en-US" dirty="0"/>
              <a:t> </a:t>
            </a:r>
            <a:endParaRPr lang="sr-Cyrl-RS" dirty="0"/>
          </a:p>
          <a:p>
            <a:pPr algn="just"/>
            <a:endParaRPr lang="sr-Cyrl-RS" dirty="0"/>
          </a:p>
          <a:p>
            <a:pPr algn="just"/>
            <a:r>
              <a:rPr lang="sr-Cyrl-RS" b="1" dirty="0"/>
              <a:t>Улоге мукуса</a:t>
            </a:r>
            <a:r>
              <a:rPr lang="sr-Cyrl-RS" dirty="0"/>
              <a:t>: </a:t>
            </a:r>
            <a:r>
              <a:rPr lang="en-US" dirty="0" err="1"/>
              <a:t>заштитн</a:t>
            </a:r>
            <a:r>
              <a:rPr lang="sr-Cyrl-RS" dirty="0"/>
              <a:t>а</a:t>
            </a:r>
            <a:r>
              <a:rPr lang="en-US" dirty="0"/>
              <a:t>, </a:t>
            </a:r>
            <a:r>
              <a:rPr lang="en-US" dirty="0" err="1"/>
              <a:t>лубрикантн</a:t>
            </a:r>
            <a:r>
              <a:rPr lang="sr-Cyrl-RS" dirty="0"/>
              <a:t>а, </a:t>
            </a:r>
            <a:r>
              <a:rPr lang="en-US" dirty="0" err="1"/>
              <a:t>баријер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транспорт</a:t>
            </a:r>
            <a:r>
              <a:rPr lang="en-US" dirty="0"/>
              <a:t> </a:t>
            </a:r>
            <a:r>
              <a:rPr lang="en-US" dirty="0" err="1"/>
              <a:t>лековитих</a:t>
            </a:r>
            <a:r>
              <a:rPr lang="en-US" dirty="0"/>
              <a:t> </a:t>
            </a:r>
            <a:r>
              <a:rPr lang="en-US" dirty="0" err="1"/>
              <a:t>супстанци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ткиво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7768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47"/>
    </mc:Choice>
    <mc:Fallback xmlns="">
      <p:transition spd="slow" advTm="3094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7467600" cy="5940552"/>
          </a:xfrm>
        </p:spPr>
        <p:txBody>
          <a:bodyPr>
            <a:normAutofit/>
          </a:bodyPr>
          <a:lstStyle/>
          <a:p>
            <a:pPr algn="just"/>
            <a:r>
              <a:rPr lang="sr-Latn-CS" dirty="0"/>
              <a:t>Испод епитела налази се ламина проприа и субмукоза која се састоји од везивног ткива са мрежом крвних судова, лимфних судова и глатких мишића.</a:t>
            </a:r>
            <a:endParaRPr lang="sr-Cyrl-RS" dirty="0"/>
          </a:p>
          <a:p>
            <a:pPr algn="just"/>
            <a:endParaRPr lang="sr-Cyrl-RS" dirty="0"/>
          </a:p>
          <a:p>
            <a:pPr algn="just"/>
            <a:r>
              <a:rPr lang="en-US" dirty="0" err="1"/>
              <a:t>Лек</a:t>
            </a:r>
            <a:r>
              <a:rPr lang="en-US" dirty="0"/>
              <a:t> </a:t>
            </a:r>
            <a:r>
              <a:rPr lang="en-US" dirty="0" err="1"/>
              <a:t>пролази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епител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крвних</a:t>
            </a:r>
            <a:r>
              <a:rPr lang="en-US" dirty="0"/>
              <a:t> </a:t>
            </a:r>
            <a:r>
              <a:rPr lang="en-US" dirty="0" err="1"/>
              <a:t>судова</a:t>
            </a:r>
            <a:r>
              <a:rPr lang="en-US" dirty="0"/>
              <a:t> и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sr-Latn-CS" dirty="0"/>
              <a:t>брзо и директно </a:t>
            </a:r>
            <a:r>
              <a:rPr lang="en-US" dirty="0" err="1"/>
              <a:t>испоручити</a:t>
            </a:r>
            <a:r>
              <a:rPr lang="en-US" dirty="0"/>
              <a:t> у </a:t>
            </a:r>
            <a:r>
              <a:rPr lang="en-US" dirty="0" err="1"/>
              <a:t>системску</a:t>
            </a:r>
            <a:r>
              <a:rPr lang="sr-Latn-CS" dirty="0"/>
              <a:t> циркулацију.</a:t>
            </a:r>
            <a:r>
              <a:rPr lang="en-US" dirty="0"/>
              <a:t> </a:t>
            </a:r>
            <a:endParaRPr lang="sr-Cyrl-RS" dirty="0"/>
          </a:p>
          <a:p>
            <a:pPr algn="just"/>
            <a:endParaRPr lang="sr-Cyrl-RS" dirty="0"/>
          </a:p>
          <a:p>
            <a:pPr algn="just"/>
            <a:r>
              <a:rPr lang="sr-Cyrl-RS" dirty="0"/>
              <a:t>Е</a:t>
            </a:r>
            <a:r>
              <a:rPr lang="en-US" dirty="0" err="1"/>
              <a:t>пител</a:t>
            </a:r>
            <a:r>
              <a:rPr lang="en-US" dirty="0"/>
              <a:t> </a:t>
            </a:r>
            <a:r>
              <a:rPr lang="en-US" dirty="0" err="1"/>
              <a:t>букалне</a:t>
            </a:r>
            <a:r>
              <a:rPr lang="en-US" dirty="0"/>
              <a:t> </a:t>
            </a:r>
            <a:r>
              <a:rPr lang="en-US" dirty="0" err="1"/>
              <a:t>слузнице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обнавља</a:t>
            </a:r>
            <a:r>
              <a:rPr lang="en-US" dirty="0"/>
              <a:t> </a:t>
            </a:r>
            <a:r>
              <a:rPr lang="en-US" dirty="0" err="1"/>
              <a:t>након</a:t>
            </a:r>
            <a:r>
              <a:rPr lang="en-US" dirty="0"/>
              <a:t> </a:t>
            </a:r>
            <a:r>
              <a:rPr lang="sr-Cyrl-RS" dirty="0"/>
              <a:t>   </a:t>
            </a:r>
            <a:r>
              <a:rPr lang="en-US" b="1" dirty="0"/>
              <a:t>3-8</a:t>
            </a:r>
            <a:r>
              <a:rPr lang="en-US" dirty="0"/>
              <a:t> </a:t>
            </a:r>
            <a:r>
              <a:rPr lang="en-US" dirty="0" err="1"/>
              <a:t>дан</a:t>
            </a:r>
            <a:r>
              <a:rPr lang="sr-Cyrl-RS" dirty="0"/>
              <a:t>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30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65"/>
    </mc:Choice>
    <mc:Fallback xmlns="">
      <p:transition spd="slow" advTm="3946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96962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en-US" b="1" dirty="0" err="1">
                <a:solidFill>
                  <a:srgbClr val="FFC000"/>
                </a:solidFill>
              </a:rPr>
              <a:t>Механизми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транспорта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 err="1"/>
              <a:t>П</a:t>
            </a:r>
            <a:r>
              <a:rPr lang="en-US" dirty="0" err="1"/>
              <a:t>асивна</a:t>
            </a:r>
            <a:r>
              <a:rPr lang="en-US" dirty="0"/>
              <a:t> </a:t>
            </a:r>
            <a:r>
              <a:rPr lang="en-US" dirty="0" err="1"/>
              <a:t>дифузија</a:t>
            </a:r>
            <a:r>
              <a:rPr lang="sr-Cyrl-RS" dirty="0"/>
              <a:t> (</a:t>
            </a:r>
            <a:r>
              <a:rPr lang="en-US" dirty="0" err="1"/>
              <a:t>трансцелуларни</a:t>
            </a:r>
            <a:r>
              <a:rPr lang="sr-Cyrl-RS" dirty="0"/>
              <a:t>, парацелуларни)</a:t>
            </a:r>
          </a:p>
          <a:p>
            <a:endParaRPr lang="sr-Cyrl-RS" dirty="0"/>
          </a:p>
          <a:p>
            <a:r>
              <a:rPr lang="sr-Cyrl-RS" dirty="0"/>
              <a:t>Т</a:t>
            </a:r>
            <a:r>
              <a:rPr lang="en-US" dirty="0" err="1"/>
              <a:t>ранспорт</a:t>
            </a:r>
            <a:r>
              <a:rPr lang="sr-Cyrl-R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dirty="0" err="1"/>
              <a:t>носача</a:t>
            </a:r>
            <a:r>
              <a:rPr lang="en-US" dirty="0"/>
              <a:t> </a:t>
            </a:r>
            <a:endParaRPr lang="sr-Cyrl-RS" dirty="0"/>
          </a:p>
          <a:p>
            <a:endParaRPr lang="sr-Cyrl-RS" dirty="0"/>
          </a:p>
          <a:p>
            <a:r>
              <a:rPr lang="sr-Cyrl-RS" dirty="0"/>
              <a:t>Е</a:t>
            </a:r>
            <a:r>
              <a:rPr lang="en-US" dirty="0" err="1"/>
              <a:t>ндоцитоз</a:t>
            </a:r>
            <a:r>
              <a:rPr lang="sr-Cyrl-RS" dirty="0"/>
              <a:t>а</a:t>
            </a: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88935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06"/>
    </mc:Choice>
    <mc:Fallback xmlns="">
      <p:transition spd="slow" advTm="14306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3736</TotalTime>
  <Words>1372</Words>
  <Application>Microsoft Office PowerPoint</Application>
  <PresentationFormat>On-screen Show (4:3)</PresentationFormat>
  <Paragraphs>284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Cambria</vt:lpstr>
      <vt:lpstr>Century Schoolbook</vt:lpstr>
      <vt:lpstr>Times New Roman</vt:lpstr>
      <vt:lpstr>Wingdings</vt:lpstr>
      <vt:lpstr>Wingdings 2</vt:lpstr>
      <vt:lpstr>Oriel</vt:lpstr>
      <vt:lpstr>Универзитет у Крагујевцу Факултет медицинских наука</vt:lpstr>
      <vt:lpstr>Букална и сублингвална примена</vt:lpstr>
      <vt:lpstr>Предности</vt:lpstr>
      <vt:lpstr>Недостаци</vt:lpstr>
      <vt:lpstr>PowerPoint Presentation</vt:lpstr>
      <vt:lpstr>Сублингвална и букална примена</vt:lpstr>
      <vt:lpstr>Карактеристике букалне и сублингвалне слузнице</vt:lpstr>
      <vt:lpstr>PowerPoint Presentation</vt:lpstr>
      <vt:lpstr>             Механизми транспорта </vt:lpstr>
      <vt:lpstr>PowerPoint Presentation</vt:lpstr>
      <vt:lpstr>    Физичко-хемијски фактори </vt:lpstr>
      <vt:lpstr>Физиолошки фактори </vt:lpstr>
      <vt:lpstr>PowerPoint Presentation</vt:lpstr>
      <vt:lpstr>Дозирани облици за сублингвалну примену </vt:lpstr>
      <vt:lpstr>Дозирани облици за букалну примену</vt:lpstr>
      <vt:lpstr>Дозирани облици за букалну примену</vt:lpstr>
      <vt:lpstr>Букални адхезивни препарати</vt:lpstr>
      <vt:lpstr>PowerPoint Presentation</vt:lpstr>
      <vt:lpstr>Букалне таблете </vt:lpstr>
      <vt:lpstr>Букални филмoви и фластери </vt:lpstr>
      <vt:lpstr>Букални филмoви и фластери </vt:lpstr>
      <vt:lpstr>Букални филмoви и фластери са брзим ослобађањем </vt:lpstr>
      <vt:lpstr>Букални филмoви и фластери са одложеним ослобађањем </vt:lpstr>
      <vt:lpstr>PowerPoint Presentation</vt:lpstr>
      <vt:lpstr>Букални филмoви и фластери </vt:lpstr>
      <vt:lpstr>Матрикс системи </vt:lpstr>
      <vt:lpstr>Резервоар системи </vt:lpstr>
      <vt:lpstr>PowerPoint Presentation</vt:lpstr>
      <vt:lpstr>PowerPoint Presentation</vt:lpstr>
      <vt:lpstr>Фармацеутско-технолошки приступ у побољшању букалне апсорпције </vt:lpstr>
      <vt:lpstr>Хемијски инхенсери</vt:lpstr>
      <vt:lpstr>PowerPoint Presentation</vt:lpstr>
      <vt:lpstr>Хемијски инхенсери</vt:lpstr>
      <vt:lpstr>физичке методе </vt:lpstr>
      <vt:lpstr>улога мукоадхезивних полимера </vt:lpstr>
      <vt:lpstr>PowerPoint Presentation</vt:lpstr>
      <vt:lpstr>PowerPoint Presentation</vt:lpstr>
      <vt:lpstr>,,паметни” полимери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Факултет медицинских наука</dc:title>
  <dc:creator>marijana</dc:creator>
  <cp:lastModifiedBy>Jovana Bradic</cp:lastModifiedBy>
  <cp:revision>53</cp:revision>
  <dcterms:created xsi:type="dcterms:W3CDTF">2020-08-27T08:08:35Z</dcterms:created>
  <dcterms:modified xsi:type="dcterms:W3CDTF">2022-09-01T07:09:15Z</dcterms:modified>
</cp:coreProperties>
</file>